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58" r:id="rId12"/>
    <p:sldId id="305" r:id="rId13"/>
    <p:sldId id="259" r:id="rId14"/>
    <p:sldId id="260" r:id="rId15"/>
    <p:sldId id="261" r:id="rId16"/>
    <p:sldId id="278" r:id="rId17"/>
    <p:sldId id="279" r:id="rId18"/>
    <p:sldId id="280" r:id="rId19"/>
    <p:sldId id="281" r:id="rId20"/>
    <p:sldId id="282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3" r:id="rId32"/>
    <p:sldId id="274" r:id="rId33"/>
    <p:sldId id="275" r:id="rId34"/>
    <p:sldId id="276" r:id="rId35"/>
    <p:sldId id="277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2" r:id="rId55"/>
    <p:sldId id="301" r:id="rId56"/>
    <p:sldId id="303" r:id="rId57"/>
    <p:sldId id="314" r:id="rId58"/>
    <p:sldId id="315" r:id="rId59"/>
    <p:sldId id="316" r:id="rId60"/>
    <p:sldId id="317" r:id="rId61"/>
    <p:sldId id="304" r:id="rId62"/>
    <p:sldId id="318" r:id="rId63"/>
    <p:sldId id="319" r:id="rId64"/>
    <p:sldId id="320" r:id="rId65"/>
    <p:sldId id="321" r:id="rId66"/>
    <p:sldId id="322" r:id="rId67"/>
    <p:sldId id="323" r:id="rId68"/>
    <p:sldId id="326" r:id="rId69"/>
    <p:sldId id="327" r:id="rId70"/>
    <p:sldId id="328" r:id="rId71"/>
    <p:sldId id="325" r:id="rId72"/>
    <p:sldId id="324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20A1D-6456-4FBA-8F45-6C655D65925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4520D-61B3-4A03-AD90-858879D82D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Puede limpiar y transformer los datos con  el Query Editor </a:t>
          </a:r>
        </a:p>
      </dgm:t>
    </dgm:pt>
    <dgm:pt modelId="{1D73ACA5-CF5E-423F-A1DC-089DD2DD8D17}" type="parTrans" cxnId="{BFDC4CDC-B075-4F2D-B72F-27D46404C95A}">
      <dgm:prSet/>
      <dgm:spPr/>
      <dgm:t>
        <a:bodyPr/>
        <a:lstStyle/>
        <a:p>
          <a:endParaRPr lang="en-US"/>
        </a:p>
      </dgm:t>
    </dgm:pt>
    <dgm:pt modelId="{378ECF81-1E81-4383-92EC-138029477B5B}" type="sibTrans" cxnId="{BFDC4CDC-B075-4F2D-B72F-27D46404C95A}">
      <dgm:prSet/>
      <dgm:spPr/>
      <dgm:t>
        <a:bodyPr/>
        <a:lstStyle/>
        <a:p>
          <a:endParaRPr lang="en-US"/>
        </a:p>
      </dgm:t>
    </dgm:pt>
    <dgm:pt modelId="{E6999E47-6043-4727-B0AE-75EA1B0378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Conectarse a bases de datos en línea y crear transformaciones</a:t>
          </a:r>
        </a:p>
      </dgm:t>
    </dgm:pt>
    <dgm:pt modelId="{E46D296E-C937-486F-8419-741B2CE263C4}" type="parTrans" cxnId="{78F77A42-32DC-4D6F-9C9B-E9234D7AD541}">
      <dgm:prSet/>
      <dgm:spPr/>
      <dgm:t>
        <a:bodyPr/>
        <a:lstStyle/>
        <a:p>
          <a:endParaRPr lang="en-US"/>
        </a:p>
      </dgm:t>
    </dgm:pt>
    <dgm:pt modelId="{26742887-9334-4939-BB3A-D615D8367CA6}" type="sibTrans" cxnId="{78F77A42-32DC-4D6F-9C9B-E9234D7AD541}">
      <dgm:prSet/>
      <dgm:spPr/>
      <dgm:t>
        <a:bodyPr/>
        <a:lstStyle/>
        <a:p>
          <a:endParaRPr lang="en-US"/>
        </a:p>
      </dgm:t>
    </dgm:pt>
    <dgm:pt modelId="{91A51F9C-23FA-47C3-91AA-5ACD24AFC6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Dar formato a los datos </a:t>
          </a:r>
        </a:p>
      </dgm:t>
    </dgm:pt>
    <dgm:pt modelId="{FC9C1DA0-BE00-4F43-8C78-F3BFB2DFB503}" type="parTrans" cxnId="{32D28DF4-CAA5-4016-A401-F420546ABEB3}">
      <dgm:prSet/>
      <dgm:spPr/>
      <dgm:t>
        <a:bodyPr/>
        <a:lstStyle/>
        <a:p>
          <a:endParaRPr lang="en-US"/>
        </a:p>
      </dgm:t>
    </dgm:pt>
    <dgm:pt modelId="{C6F59134-ADC6-4B11-9F6D-1C83915B498D}" type="sibTrans" cxnId="{32D28DF4-CAA5-4016-A401-F420546ABEB3}">
      <dgm:prSet/>
      <dgm:spPr/>
      <dgm:t>
        <a:bodyPr/>
        <a:lstStyle/>
        <a:p>
          <a:endParaRPr lang="en-US"/>
        </a:p>
      </dgm:t>
    </dgm:pt>
    <dgm:pt modelId="{F59B32AC-69BB-412C-880F-6BF54890CBB7}" type="pres">
      <dgm:prSet presAssocID="{63E20A1D-6456-4FBA-8F45-6C655D659252}" presName="root" presStyleCnt="0">
        <dgm:presLayoutVars>
          <dgm:dir/>
          <dgm:resizeHandles val="exact"/>
        </dgm:presLayoutVars>
      </dgm:prSet>
      <dgm:spPr/>
    </dgm:pt>
    <dgm:pt modelId="{22651D6D-F48E-4CC4-8C0C-560EC9B4802D}" type="pres">
      <dgm:prSet presAssocID="{ED24520D-61B3-4A03-AD90-858879D82D66}" presName="compNode" presStyleCnt="0"/>
      <dgm:spPr/>
    </dgm:pt>
    <dgm:pt modelId="{DC3980F1-C3DA-47E1-AE6E-1A0C9948C57B}" type="pres">
      <dgm:prSet presAssocID="{ED24520D-61B3-4A03-AD90-858879D82D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3DCA695-2A23-435A-8000-96F60BE73D20}" type="pres">
      <dgm:prSet presAssocID="{ED24520D-61B3-4A03-AD90-858879D82D66}" presName="spaceRect" presStyleCnt="0"/>
      <dgm:spPr/>
    </dgm:pt>
    <dgm:pt modelId="{56369563-6118-4009-9A77-74A17C56DF5B}" type="pres">
      <dgm:prSet presAssocID="{ED24520D-61B3-4A03-AD90-858879D82D66}" presName="textRect" presStyleLbl="revTx" presStyleIdx="0" presStyleCnt="3">
        <dgm:presLayoutVars>
          <dgm:chMax val="1"/>
          <dgm:chPref val="1"/>
        </dgm:presLayoutVars>
      </dgm:prSet>
      <dgm:spPr/>
    </dgm:pt>
    <dgm:pt modelId="{8630410B-0441-46C1-ABF4-FF92C96714C4}" type="pres">
      <dgm:prSet presAssocID="{378ECF81-1E81-4383-92EC-138029477B5B}" presName="sibTrans" presStyleCnt="0"/>
      <dgm:spPr/>
    </dgm:pt>
    <dgm:pt modelId="{B726D720-2EE3-47B7-AEF4-E75D54A4CD7B}" type="pres">
      <dgm:prSet presAssocID="{E6999E47-6043-4727-B0AE-75EA1B03780F}" presName="compNode" presStyleCnt="0"/>
      <dgm:spPr/>
    </dgm:pt>
    <dgm:pt modelId="{8AD33F09-2D06-409D-B7E8-BF2A887D870F}" type="pres">
      <dgm:prSet presAssocID="{E6999E47-6043-4727-B0AE-75EA1B0378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AEF01811-1436-4BA0-A2E7-2C8E78310963}" type="pres">
      <dgm:prSet presAssocID="{E6999E47-6043-4727-B0AE-75EA1B03780F}" presName="spaceRect" presStyleCnt="0"/>
      <dgm:spPr/>
    </dgm:pt>
    <dgm:pt modelId="{0C99B2EE-8041-4784-9187-B39EDAF35A3C}" type="pres">
      <dgm:prSet presAssocID="{E6999E47-6043-4727-B0AE-75EA1B03780F}" presName="textRect" presStyleLbl="revTx" presStyleIdx="1" presStyleCnt="3">
        <dgm:presLayoutVars>
          <dgm:chMax val="1"/>
          <dgm:chPref val="1"/>
        </dgm:presLayoutVars>
      </dgm:prSet>
      <dgm:spPr/>
    </dgm:pt>
    <dgm:pt modelId="{9B911032-70D1-433F-B440-ED5FFBA7DEE4}" type="pres">
      <dgm:prSet presAssocID="{26742887-9334-4939-BB3A-D615D8367CA6}" presName="sibTrans" presStyleCnt="0"/>
      <dgm:spPr/>
    </dgm:pt>
    <dgm:pt modelId="{758DD439-CC14-4CA9-901E-93BC6E16E653}" type="pres">
      <dgm:prSet presAssocID="{91A51F9C-23FA-47C3-91AA-5ACD24AFC636}" presName="compNode" presStyleCnt="0"/>
      <dgm:spPr/>
    </dgm:pt>
    <dgm:pt modelId="{76EED989-5268-438D-B3B3-8CD3A026954A}" type="pres">
      <dgm:prSet presAssocID="{91A51F9C-23FA-47C3-91AA-5ACD24AFC6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D9B53368-7D66-472E-9A41-7DFDB2153D9E}" type="pres">
      <dgm:prSet presAssocID="{91A51F9C-23FA-47C3-91AA-5ACD24AFC636}" presName="spaceRect" presStyleCnt="0"/>
      <dgm:spPr/>
    </dgm:pt>
    <dgm:pt modelId="{0AD1DC63-D887-4858-840C-33CF8D4955DB}" type="pres">
      <dgm:prSet presAssocID="{91A51F9C-23FA-47C3-91AA-5ACD24AFC63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21152C-C44A-4F11-9E8B-C009877C98C8}" type="presOf" srcId="{E6999E47-6043-4727-B0AE-75EA1B03780F}" destId="{0C99B2EE-8041-4784-9187-B39EDAF35A3C}" srcOrd="0" destOrd="0" presId="urn:microsoft.com/office/officeart/2018/2/layout/IconLabelList"/>
    <dgm:cxn modelId="{9B82C960-6F07-4834-A5DF-D7F462EF303E}" type="presOf" srcId="{ED24520D-61B3-4A03-AD90-858879D82D66}" destId="{56369563-6118-4009-9A77-74A17C56DF5B}" srcOrd="0" destOrd="0" presId="urn:microsoft.com/office/officeart/2018/2/layout/IconLabelList"/>
    <dgm:cxn modelId="{78F77A42-32DC-4D6F-9C9B-E9234D7AD541}" srcId="{63E20A1D-6456-4FBA-8F45-6C655D659252}" destId="{E6999E47-6043-4727-B0AE-75EA1B03780F}" srcOrd="1" destOrd="0" parTransId="{E46D296E-C937-486F-8419-741B2CE263C4}" sibTransId="{26742887-9334-4939-BB3A-D615D8367CA6}"/>
    <dgm:cxn modelId="{D1D20D4A-9C47-42B9-B0B6-A9AE87B655FF}" type="presOf" srcId="{91A51F9C-23FA-47C3-91AA-5ACD24AFC636}" destId="{0AD1DC63-D887-4858-840C-33CF8D4955DB}" srcOrd="0" destOrd="0" presId="urn:microsoft.com/office/officeart/2018/2/layout/IconLabelList"/>
    <dgm:cxn modelId="{8A3548D6-865A-4BE8-93D1-29877E0F254F}" type="presOf" srcId="{63E20A1D-6456-4FBA-8F45-6C655D659252}" destId="{F59B32AC-69BB-412C-880F-6BF54890CBB7}" srcOrd="0" destOrd="0" presId="urn:microsoft.com/office/officeart/2018/2/layout/IconLabelList"/>
    <dgm:cxn modelId="{BFDC4CDC-B075-4F2D-B72F-27D46404C95A}" srcId="{63E20A1D-6456-4FBA-8F45-6C655D659252}" destId="{ED24520D-61B3-4A03-AD90-858879D82D66}" srcOrd="0" destOrd="0" parTransId="{1D73ACA5-CF5E-423F-A1DC-089DD2DD8D17}" sibTransId="{378ECF81-1E81-4383-92EC-138029477B5B}"/>
    <dgm:cxn modelId="{32D28DF4-CAA5-4016-A401-F420546ABEB3}" srcId="{63E20A1D-6456-4FBA-8F45-6C655D659252}" destId="{91A51F9C-23FA-47C3-91AA-5ACD24AFC636}" srcOrd="2" destOrd="0" parTransId="{FC9C1DA0-BE00-4F43-8C78-F3BFB2DFB503}" sibTransId="{C6F59134-ADC6-4B11-9F6D-1C83915B498D}"/>
    <dgm:cxn modelId="{6B4D65F2-6B97-4804-9E9A-0DB149B32122}" type="presParOf" srcId="{F59B32AC-69BB-412C-880F-6BF54890CBB7}" destId="{22651D6D-F48E-4CC4-8C0C-560EC9B4802D}" srcOrd="0" destOrd="0" presId="urn:microsoft.com/office/officeart/2018/2/layout/IconLabelList"/>
    <dgm:cxn modelId="{42919AEC-A18F-451B-9CC5-E180BA269CB2}" type="presParOf" srcId="{22651D6D-F48E-4CC4-8C0C-560EC9B4802D}" destId="{DC3980F1-C3DA-47E1-AE6E-1A0C9948C57B}" srcOrd="0" destOrd="0" presId="urn:microsoft.com/office/officeart/2018/2/layout/IconLabelList"/>
    <dgm:cxn modelId="{69320A2C-0843-447C-B94C-A2512EE0743F}" type="presParOf" srcId="{22651D6D-F48E-4CC4-8C0C-560EC9B4802D}" destId="{C3DCA695-2A23-435A-8000-96F60BE73D20}" srcOrd="1" destOrd="0" presId="urn:microsoft.com/office/officeart/2018/2/layout/IconLabelList"/>
    <dgm:cxn modelId="{ECCD852B-0532-42A4-ABB2-C9B3A2296803}" type="presParOf" srcId="{22651D6D-F48E-4CC4-8C0C-560EC9B4802D}" destId="{56369563-6118-4009-9A77-74A17C56DF5B}" srcOrd="2" destOrd="0" presId="urn:microsoft.com/office/officeart/2018/2/layout/IconLabelList"/>
    <dgm:cxn modelId="{13A14E30-AC54-4E96-A32D-B0CFFD0D7403}" type="presParOf" srcId="{F59B32AC-69BB-412C-880F-6BF54890CBB7}" destId="{8630410B-0441-46C1-ABF4-FF92C96714C4}" srcOrd="1" destOrd="0" presId="urn:microsoft.com/office/officeart/2018/2/layout/IconLabelList"/>
    <dgm:cxn modelId="{B281F84F-E565-418F-803A-B6888479D6D3}" type="presParOf" srcId="{F59B32AC-69BB-412C-880F-6BF54890CBB7}" destId="{B726D720-2EE3-47B7-AEF4-E75D54A4CD7B}" srcOrd="2" destOrd="0" presId="urn:microsoft.com/office/officeart/2018/2/layout/IconLabelList"/>
    <dgm:cxn modelId="{A9093B87-59B7-42ED-8794-C2874D21B18B}" type="presParOf" srcId="{B726D720-2EE3-47B7-AEF4-E75D54A4CD7B}" destId="{8AD33F09-2D06-409D-B7E8-BF2A887D870F}" srcOrd="0" destOrd="0" presId="urn:microsoft.com/office/officeart/2018/2/layout/IconLabelList"/>
    <dgm:cxn modelId="{1CCE82BA-959C-4526-B10E-4DC42AA924F9}" type="presParOf" srcId="{B726D720-2EE3-47B7-AEF4-E75D54A4CD7B}" destId="{AEF01811-1436-4BA0-A2E7-2C8E78310963}" srcOrd="1" destOrd="0" presId="urn:microsoft.com/office/officeart/2018/2/layout/IconLabelList"/>
    <dgm:cxn modelId="{C18D09C5-C587-448A-BC39-939B22B5D59F}" type="presParOf" srcId="{B726D720-2EE3-47B7-AEF4-E75D54A4CD7B}" destId="{0C99B2EE-8041-4784-9187-B39EDAF35A3C}" srcOrd="2" destOrd="0" presId="urn:microsoft.com/office/officeart/2018/2/layout/IconLabelList"/>
    <dgm:cxn modelId="{A699E8B3-E93B-4682-8E4D-621577523288}" type="presParOf" srcId="{F59B32AC-69BB-412C-880F-6BF54890CBB7}" destId="{9B911032-70D1-433F-B440-ED5FFBA7DEE4}" srcOrd="3" destOrd="0" presId="urn:microsoft.com/office/officeart/2018/2/layout/IconLabelList"/>
    <dgm:cxn modelId="{04B0B9EB-3CC8-4002-84B3-DFF2AD482598}" type="presParOf" srcId="{F59B32AC-69BB-412C-880F-6BF54890CBB7}" destId="{758DD439-CC14-4CA9-901E-93BC6E16E653}" srcOrd="4" destOrd="0" presId="urn:microsoft.com/office/officeart/2018/2/layout/IconLabelList"/>
    <dgm:cxn modelId="{C90196D9-2199-4F6E-BF3E-570A87B80CC5}" type="presParOf" srcId="{758DD439-CC14-4CA9-901E-93BC6E16E653}" destId="{76EED989-5268-438D-B3B3-8CD3A026954A}" srcOrd="0" destOrd="0" presId="urn:microsoft.com/office/officeart/2018/2/layout/IconLabelList"/>
    <dgm:cxn modelId="{DD7C7D40-722C-4F7D-BCB1-23BFEE87D488}" type="presParOf" srcId="{758DD439-CC14-4CA9-901E-93BC6E16E653}" destId="{D9B53368-7D66-472E-9A41-7DFDB2153D9E}" srcOrd="1" destOrd="0" presId="urn:microsoft.com/office/officeart/2018/2/layout/IconLabelList"/>
    <dgm:cxn modelId="{43355A10-1011-4719-BFD3-20E4971CE8E6}" type="presParOf" srcId="{758DD439-CC14-4CA9-901E-93BC6E16E653}" destId="{0AD1DC63-D887-4858-840C-33CF8D4955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112292-4A7D-457C-BAA6-19A3AA75F7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3212E-0C9C-4A6E-9DE5-2A25CE050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Crear columnas y tablas calculadas</a:t>
          </a:r>
        </a:p>
      </dgm:t>
    </dgm:pt>
    <dgm:pt modelId="{2ABAF1D6-D7C9-4436-BEFC-7F07E66520FE}" type="parTrans" cxnId="{098164C6-5480-43CC-8FD2-33D294D13BD6}">
      <dgm:prSet/>
      <dgm:spPr/>
      <dgm:t>
        <a:bodyPr/>
        <a:lstStyle/>
        <a:p>
          <a:endParaRPr lang="en-US"/>
        </a:p>
      </dgm:t>
    </dgm:pt>
    <dgm:pt modelId="{18C1E62B-B1A0-492C-8127-49C20616E654}" type="sibTrans" cxnId="{098164C6-5480-43CC-8FD2-33D294D13BD6}">
      <dgm:prSet/>
      <dgm:spPr/>
      <dgm:t>
        <a:bodyPr/>
        <a:lstStyle/>
        <a:p>
          <a:endParaRPr lang="en-US"/>
        </a:p>
      </dgm:t>
    </dgm:pt>
    <dgm:pt modelId="{CAE231C1-DD93-4F6C-9092-28272ED09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Optimizar el modelo para obtener mejores visualizaciones</a:t>
          </a:r>
        </a:p>
      </dgm:t>
    </dgm:pt>
    <dgm:pt modelId="{1D027D0C-282F-4D12-86B8-785B51326DD3}" type="parTrans" cxnId="{47A36F2E-F0AE-4AE1-A68C-CA5F0B12F4E8}">
      <dgm:prSet/>
      <dgm:spPr/>
      <dgm:t>
        <a:bodyPr/>
        <a:lstStyle/>
        <a:p>
          <a:endParaRPr lang="en-US"/>
        </a:p>
      </dgm:t>
    </dgm:pt>
    <dgm:pt modelId="{9F7D5D58-D897-42CE-9948-63E663DA1038}" type="sibTrans" cxnId="{47A36F2E-F0AE-4AE1-A68C-CA5F0B12F4E8}">
      <dgm:prSet/>
      <dgm:spPr/>
      <dgm:t>
        <a:bodyPr/>
        <a:lstStyle/>
        <a:p>
          <a:endParaRPr lang="en-US"/>
        </a:p>
      </dgm:t>
    </dgm:pt>
    <dgm:pt modelId="{B1C77694-A33F-44CA-9896-213470BC24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Crear medidas y trabajar con funciones de calendarios</a:t>
          </a:r>
        </a:p>
      </dgm:t>
    </dgm:pt>
    <dgm:pt modelId="{8809BACA-520E-48CF-9FAA-230127BE5EB2}" type="parTrans" cxnId="{6A9DB53A-436F-49B0-8FA0-BF511A1E9697}">
      <dgm:prSet/>
      <dgm:spPr/>
      <dgm:t>
        <a:bodyPr/>
        <a:lstStyle/>
        <a:p>
          <a:endParaRPr lang="en-US"/>
        </a:p>
      </dgm:t>
    </dgm:pt>
    <dgm:pt modelId="{A56BE2D2-BED9-4AA4-A012-8B3138DCF75F}" type="sibTrans" cxnId="{6A9DB53A-436F-49B0-8FA0-BF511A1E9697}">
      <dgm:prSet/>
      <dgm:spPr/>
      <dgm:t>
        <a:bodyPr/>
        <a:lstStyle/>
        <a:p>
          <a:endParaRPr lang="en-US"/>
        </a:p>
      </dgm:t>
    </dgm:pt>
    <dgm:pt modelId="{119C2D7C-0805-4BE5-974C-2281F9AC8F11}" type="pres">
      <dgm:prSet presAssocID="{8B112292-4A7D-457C-BAA6-19A3AA75F7DE}" presName="root" presStyleCnt="0">
        <dgm:presLayoutVars>
          <dgm:dir/>
          <dgm:resizeHandles val="exact"/>
        </dgm:presLayoutVars>
      </dgm:prSet>
      <dgm:spPr/>
    </dgm:pt>
    <dgm:pt modelId="{957D4142-90DE-418F-80BA-2D08967C09EA}" type="pres">
      <dgm:prSet presAssocID="{6D53212E-0C9C-4A6E-9DE5-2A25CE050AB6}" presName="compNode" presStyleCnt="0"/>
      <dgm:spPr/>
    </dgm:pt>
    <dgm:pt modelId="{D1D454F5-55A0-464D-8312-4C2B97C34AD0}" type="pres">
      <dgm:prSet presAssocID="{6D53212E-0C9C-4A6E-9DE5-2A25CE050A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4F633FE8-C143-4F11-B100-9F7C19228B04}" type="pres">
      <dgm:prSet presAssocID="{6D53212E-0C9C-4A6E-9DE5-2A25CE050AB6}" presName="spaceRect" presStyleCnt="0"/>
      <dgm:spPr/>
    </dgm:pt>
    <dgm:pt modelId="{2DEF852F-2939-4DB7-9C8D-E5F61F6155A3}" type="pres">
      <dgm:prSet presAssocID="{6D53212E-0C9C-4A6E-9DE5-2A25CE050AB6}" presName="textRect" presStyleLbl="revTx" presStyleIdx="0" presStyleCnt="3">
        <dgm:presLayoutVars>
          <dgm:chMax val="1"/>
          <dgm:chPref val="1"/>
        </dgm:presLayoutVars>
      </dgm:prSet>
      <dgm:spPr/>
    </dgm:pt>
    <dgm:pt modelId="{2A0C00E8-984D-4771-87A1-124BB546B864}" type="pres">
      <dgm:prSet presAssocID="{18C1E62B-B1A0-492C-8127-49C20616E654}" presName="sibTrans" presStyleCnt="0"/>
      <dgm:spPr/>
    </dgm:pt>
    <dgm:pt modelId="{884E568E-A94F-45FD-BA9F-142216D2E095}" type="pres">
      <dgm:prSet presAssocID="{CAE231C1-DD93-4F6C-9092-28272ED09B80}" presName="compNode" presStyleCnt="0"/>
      <dgm:spPr/>
    </dgm:pt>
    <dgm:pt modelId="{4FD0F55C-076E-4126-8120-924A4E897316}" type="pres">
      <dgm:prSet presAssocID="{CAE231C1-DD93-4F6C-9092-28272ED09B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85C2CCE-E1DC-419C-A33D-6E05797BB202}" type="pres">
      <dgm:prSet presAssocID="{CAE231C1-DD93-4F6C-9092-28272ED09B80}" presName="spaceRect" presStyleCnt="0"/>
      <dgm:spPr/>
    </dgm:pt>
    <dgm:pt modelId="{93A2F564-B445-4EDE-8CFF-05FA4E0BE5C2}" type="pres">
      <dgm:prSet presAssocID="{CAE231C1-DD93-4F6C-9092-28272ED09B80}" presName="textRect" presStyleLbl="revTx" presStyleIdx="1" presStyleCnt="3">
        <dgm:presLayoutVars>
          <dgm:chMax val="1"/>
          <dgm:chPref val="1"/>
        </dgm:presLayoutVars>
      </dgm:prSet>
      <dgm:spPr/>
    </dgm:pt>
    <dgm:pt modelId="{6016788E-69DE-4F5F-B4D8-F3C894084DB0}" type="pres">
      <dgm:prSet presAssocID="{9F7D5D58-D897-42CE-9948-63E663DA1038}" presName="sibTrans" presStyleCnt="0"/>
      <dgm:spPr/>
    </dgm:pt>
    <dgm:pt modelId="{EB08D22C-F300-44E9-B761-B42602227493}" type="pres">
      <dgm:prSet presAssocID="{B1C77694-A33F-44CA-9896-213470BC24F5}" presName="compNode" presStyleCnt="0"/>
      <dgm:spPr/>
    </dgm:pt>
    <dgm:pt modelId="{1BBF1976-24C4-4D3E-9701-C0DE8F0B1898}" type="pres">
      <dgm:prSet presAssocID="{B1C77694-A33F-44CA-9896-213470BC24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999313C-F71A-48ED-B9B6-18F41844C13C}" type="pres">
      <dgm:prSet presAssocID="{B1C77694-A33F-44CA-9896-213470BC24F5}" presName="spaceRect" presStyleCnt="0"/>
      <dgm:spPr/>
    </dgm:pt>
    <dgm:pt modelId="{1252D4F5-CD9D-4671-8583-1A17B2C15FE8}" type="pres">
      <dgm:prSet presAssocID="{B1C77694-A33F-44CA-9896-213470BC24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A36F2E-F0AE-4AE1-A68C-CA5F0B12F4E8}" srcId="{8B112292-4A7D-457C-BAA6-19A3AA75F7DE}" destId="{CAE231C1-DD93-4F6C-9092-28272ED09B80}" srcOrd="1" destOrd="0" parTransId="{1D027D0C-282F-4D12-86B8-785B51326DD3}" sibTransId="{9F7D5D58-D897-42CE-9948-63E663DA1038}"/>
    <dgm:cxn modelId="{6A9DB53A-436F-49B0-8FA0-BF511A1E9697}" srcId="{8B112292-4A7D-457C-BAA6-19A3AA75F7DE}" destId="{B1C77694-A33F-44CA-9896-213470BC24F5}" srcOrd="2" destOrd="0" parTransId="{8809BACA-520E-48CF-9FAA-230127BE5EB2}" sibTransId="{A56BE2D2-BED9-4AA4-A012-8B3138DCF75F}"/>
    <dgm:cxn modelId="{87EC2B69-0278-4BC4-A2BB-5DDFEE7AAA93}" type="presOf" srcId="{CAE231C1-DD93-4F6C-9092-28272ED09B80}" destId="{93A2F564-B445-4EDE-8CFF-05FA4E0BE5C2}" srcOrd="0" destOrd="0" presId="urn:microsoft.com/office/officeart/2018/2/layout/IconLabelList"/>
    <dgm:cxn modelId="{199FCE7F-A01E-4D1E-A0A5-CFDFC60303CA}" type="presOf" srcId="{B1C77694-A33F-44CA-9896-213470BC24F5}" destId="{1252D4F5-CD9D-4671-8583-1A17B2C15FE8}" srcOrd="0" destOrd="0" presId="urn:microsoft.com/office/officeart/2018/2/layout/IconLabelList"/>
    <dgm:cxn modelId="{7CC87393-977C-4F96-8AF8-53A3F67AACBA}" type="presOf" srcId="{6D53212E-0C9C-4A6E-9DE5-2A25CE050AB6}" destId="{2DEF852F-2939-4DB7-9C8D-E5F61F6155A3}" srcOrd="0" destOrd="0" presId="urn:microsoft.com/office/officeart/2018/2/layout/IconLabelList"/>
    <dgm:cxn modelId="{098164C6-5480-43CC-8FD2-33D294D13BD6}" srcId="{8B112292-4A7D-457C-BAA6-19A3AA75F7DE}" destId="{6D53212E-0C9C-4A6E-9DE5-2A25CE050AB6}" srcOrd="0" destOrd="0" parTransId="{2ABAF1D6-D7C9-4436-BEFC-7F07E66520FE}" sibTransId="{18C1E62B-B1A0-492C-8127-49C20616E654}"/>
    <dgm:cxn modelId="{B0FAFDEC-174F-4151-8DD9-8F9306864FFC}" type="presOf" srcId="{8B112292-4A7D-457C-BAA6-19A3AA75F7DE}" destId="{119C2D7C-0805-4BE5-974C-2281F9AC8F11}" srcOrd="0" destOrd="0" presId="urn:microsoft.com/office/officeart/2018/2/layout/IconLabelList"/>
    <dgm:cxn modelId="{48EAE93F-FFE4-4CFB-B54C-D453C080DF80}" type="presParOf" srcId="{119C2D7C-0805-4BE5-974C-2281F9AC8F11}" destId="{957D4142-90DE-418F-80BA-2D08967C09EA}" srcOrd="0" destOrd="0" presId="urn:microsoft.com/office/officeart/2018/2/layout/IconLabelList"/>
    <dgm:cxn modelId="{49EE1EE5-75C3-495F-9570-ACCB3A6C56C7}" type="presParOf" srcId="{957D4142-90DE-418F-80BA-2D08967C09EA}" destId="{D1D454F5-55A0-464D-8312-4C2B97C34AD0}" srcOrd="0" destOrd="0" presId="urn:microsoft.com/office/officeart/2018/2/layout/IconLabelList"/>
    <dgm:cxn modelId="{731188DC-BE96-412F-9EE7-E9A38678D603}" type="presParOf" srcId="{957D4142-90DE-418F-80BA-2D08967C09EA}" destId="{4F633FE8-C143-4F11-B100-9F7C19228B04}" srcOrd="1" destOrd="0" presId="urn:microsoft.com/office/officeart/2018/2/layout/IconLabelList"/>
    <dgm:cxn modelId="{5F3BBF22-CDCD-4368-AB4F-9A269DAD40C8}" type="presParOf" srcId="{957D4142-90DE-418F-80BA-2D08967C09EA}" destId="{2DEF852F-2939-4DB7-9C8D-E5F61F6155A3}" srcOrd="2" destOrd="0" presId="urn:microsoft.com/office/officeart/2018/2/layout/IconLabelList"/>
    <dgm:cxn modelId="{2F4AFA97-ED74-44DF-B02B-D347161EC22F}" type="presParOf" srcId="{119C2D7C-0805-4BE5-974C-2281F9AC8F11}" destId="{2A0C00E8-984D-4771-87A1-124BB546B864}" srcOrd="1" destOrd="0" presId="urn:microsoft.com/office/officeart/2018/2/layout/IconLabelList"/>
    <dgm:cxn modelId="{2B44117E-B5C8-4A89-B3AD-C694ED7A6CFC}" type="presParOf" srcId="{119C2D7C-0805-4BE5-974C-2281F9AC8F11}" destId="{884E568E-A94F-45FD-BA9F-142216D2E095}" srcOrd="2" destOrd="0" presId="urn:microsoft.com/office/officeart/2018/2/layout/IconLabelList"/>
    <dgm:cxn modelId="{C472EC40-9DFB-4EC3-83C2-FF9D02B15AE1}" type="presParOf" srcId="{884E568E-A94F-45FD-BA9F-142216D2E095}" destId="{4FD0F55C-076E-4126-8120-924A4E897316}" srcOrd="0" destOrd="0" presId="urn:microsoft.com/office/officeart/2018/2/layout/IconLabelList"/>
    <dgm:cxn modelId="{9A011CB0-2ED3-4DD0-A3CE-195AB4FD650E}" type="presParOf" srcId="{884E568E-A94F-45FD-BA9F-142216D2E095}" destId="{C85C2CCE-E1DC-419C-A33D-6E05797BB202}" srcOrd="1" destOrd="0" presId="urn:microsoft.com/office/officeart/2018/2/layout/IconLabelList"/>
    <dgm:cxn modelId="{EB4AD24B-E144-4ED0-992C-61188834E97A}" type="presParOf" srcId="{884E568E-A94F-45FD-BA9F-142216D2E095}" destId="{93A2F564-B445-4EDE-8CFF-05FA4E0BE5C2}" srcOrd="2" destOrd="0" presId="urn:microsoft.com/office/officeart/2018/2/layout/IconLabelList"/>
    <dgm:cxn modelId="{8FEDB15A-5C39-4D2B-A78A-6562C7E17499}" type="presParOf" srcId="{119C2D7C-0805-4BE5-974C-2281F9AC8F11}" destId="{6016788E-69DE-4F5F-B4D8-F3C894084DB0}" srcOrd="3" destOrd="0" presId="urn:microsoft.com/office/officeart/2018/2/layout/IconLabelList"/>
    <dgm:cxn modelId="{2C39D172-9771-4AED-9DDA-9CAA76289D41}" type="presParOf" srcId="{119C2D7C-0805-4BE5-974C-2281F9AC8F11}" destId="{EB08D22C-F300-44E9-B761-B42602227493}" srcOrd="4" destOrd="0" presId="urn:microsoft.com/office/officeart/2018/2/layout/IconLabelList"/>
    <dgm:cxn modelId="{E86880B9-A99A-45CE-B693-945FD3291D06}" type="presParOf" srcId="{EB08D22C-F300-44E9-B761-B42602227493}" destId="{1BBF1976-24C4-4D3E-9701-C0DE8F0B1898}" srcOrd="0" destOrd="0" presId="urn:microsoft.com/office/officeart/2018/2/layout/IconLabelList"/>
    <dgm:cxn modelId="{3FC38A9E-0F85-4BEB-9620-285843C59058}" type="presParOf" srcId="{EB08D22C-F300-44E9-B761-B42602227493}" destId="{5999313C-F71A-48ED-B9B6-18F41844C13C}" srcOrd="1" destOrd="0" presId="urn:microsoft.com/office/officeart/2018/2/layout/IconLabelList"/>
    <dgm:cxn modelId="{7F3D713D-869A-4026-83EC-63FA5A480E4D}" type="presParOf" srcId="{EB08D22C-F300-44E9-B761-B42602227493}" destId="{1252D4F5-CD9D-4671-8583-1A17B2C15F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980F1-C3DA-47E1-AE6E-1A0C9948C57B}">
      <dsp:nvSpPr>
        <dsp:cNvPr id="0" name=""/>
        <dsp:cNvSpPr/>
      </dsp:nvSpPr>
      <dsp:spPr>
        <a:xfrm>
          <a:off x="444549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69563-6118-4009-9A77-74A17C56DF5B}">
      <dsp:nvSpPr>
        <dsp:cNvPr id="0" name=""/>
        <dsp:cNvSpPr/>
      </dsp:nvSpPr>
      <dsp:spPr>
        <a:xfrm>
          <a:off x="2240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Puede limpiar y transformer los datos con  el Query Editor </a:t>
          </a:r>
        </a:p>
      </dsp:txBody>
      <dsp:txXfrm>
        <a:off x="2240" y="1797591"/>
        <a:ext cx="1608398" cy="643359"/>
      </dsp:txXfrm>
    </dsp:sp>
    <dsp:sp modelId="{8AD33F09-2D06-409D-B7E8-BF2A887D870F}">
      <dsp:nvSpPr>
        <dsp:cNvPr id="0" name=""/>
        <dsp:cNvSpPr/>
      </dsp:nvSpPr>
      <dsp:spPr>
        <a:xfrm>
          <a:off x="2334417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9B2EE-8041-4784-9187-B39EDAF35A3C}">
      <dsp:nvSpPr>
        <dsp:cNvPr id="0" name=""/>
        <dsp:cNvSpPr/>
      </dsp:nvSpPr>
      <dsp:spPr>
        <a:xfrm>
          <a:off x="1892108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Conectarse a bases de datos en línea y crear transformaciones</a:t>
          </a:r>
        </a:p>
      </dsp:txBody>
      <dsp:txXfrm>
        <a:off x="1892108" y="1797591"/>
        <a:ext cx="1608398" cy="643359"/>
      </dsp:txXfrm>
    </dsp:sp>
    <dsp:sp modelId="{76EED989-5268-438D-B3B3-8CD3A026954A}">
      <dsp:nvSpPr>
        <dsp:cNvPr id="0" name=""/>
        <dsp:cNvSpPr/>
      </dsp:nvSpPr>
      <dsp:spPr>
        <a:xfrm>
          <a:off x="4224286" y="832521"/>
          <a:ext cx="723779" cy="72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1DC63-D887-4858-840C-33CF8D4955DB}">
      <dsp:nvSpPr>
        <dsp:cNvPr id="0" name=""/>
        <dsp:cNvSpPr/>
      </dsp:nvSpPr>
      <dsp:spPr>
        <a:xfrm>
          <a:off x="3781976" y="1797591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Dar formato a los datos </a:t>
          </a:r>
        </a:p>
      </dsp:txBody>
      <dsp:txXfrm>
        <a:off x="3781976" y="1797591"/>
        <a:ext cx="1608398" cy="64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454F5-55A0-464D-8312-4C2B97C34AD0}">
      <dsp:nvSpPr>
        <dsp:cNvPr id="0" name=""/>
        <dsp:cNvSpPr/>
      </dsp:nvSpPr>
      <dsp:spPr>
        <a:xfrm>
          <a:off x="457909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F852F-2939-4DB7-9C8D-E5F61F6155A3}">
      <dsp:nvSpPr>
        <dsp:cNvPr id="0" name=""/>
        <dsp:cNvSpPr/>
      </dsp:nvSpPr>
      <dsp:spPr>
        <a:xfrm>
          <a:off x="131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Crear columnas y tablas calculadas</a:t>
          </a:r>
        </a:p>
      </dsp:txBody>
      <dsp:txXfrm>
        <a:off x="131" y="1832963"/>
        <a:ext cx="1664648" cy="665859"/>
      </dsp:txXfrm>
    </dsp:sp>
    <dsp:sp modelId="{4FD0F55C-076E-4126-8120-924A4E897316}">
      <dsp:nvSpPr>
        <dsp:cNvPr id="0" name=""/>
        <dsp:cNvSpPr/>
      </dsp:nvSpPr>
      <dsp:spPr>
        <a:xfrm>
          <a:off x="2413871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2F564-B445-4EDE-8CFF-05FA4E0BE5C2}">
      <dsp:nvSpPr>
        <dsp:cNvPr id="0" name=""/>
        <dsp:cNvSpPr/>
      </dsp:nvSpPr>
      <dsp:spPr>
        <a:xfrm>
          <a:off x="1956093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Optimizar el modelo para obtener mejores visualizaciones</a:t>
          </a:r>
        </a:p>
      </dsp:txBody>
      <dsp:txXfrm>
        <a:off x="1956093" y="1832963"/>
        <a:ext cx="1664648" cy="665859"/>
      </dsp:txXfrm>
    </dsp:sp>
    <dsp:sp modelId="{1BBF1976-24C4-4D3E-9701-C0DE8F0B1898}">
      <dsp:nvSpPr>
        <dsp:cNvPr id="0" name=""/>
        <dsp:cNvSpPr/>
      </dsp:nvSpPr>
      <dsp:spPr>
        <a:xfrm>
          <a:off x="4369833" y="834098"/>
          <a:ext cx="749091" cy="74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2D4F5-CD9D-4671-8583-1A17B2C15FE8}">
      <dsp:nvSpPr>
        <dsp:cNvPr id="0" name=""/>
        <dsp:cNvSpPr/>
      </dsp:nvSpPr>
      <dsp:spPr>
        <a:xfrm>
          <a:off x="3912055" y="1832963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Crear medidas y trabajar con funciones de calendarios</a:t>
          </a:r>
        </a:p>
      </dsp:txBody>
      <dsp:txXfrm>
        <a:off x="3912055" y="1832963"/>
        <a:ext cx="1664648" cy="665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8A26B-24D2-4427-9CC5-3E340E3C8B69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02678-94C1-4870-BD29-8448CE3372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092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20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EF503-1CFB-9B8C-4BCC-39BCDF04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3BE514-C732-368B-1CDB-9A45BD4B7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B0FCF7-6D4F-1D96-FBDF-1A36D01ED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FC1935-1F84-8B1A-33B3-E8117CCB5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092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83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0F28-CBD9-DBA2-4E12-D74140F57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18361D-0C75-C588-F6B3-F8DD74801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F73E09-07DC-405F-F6DE-7D090D8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5F7D59-48DD-5664-BBD3-1D57F6A56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995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AC10E-F8D8-8620-4368-60304F6E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18F927-1922-D529-EEC7-24795514A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688D0A-4FC2-0222-D566-326980E56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95F333-B2AC-ADC2-71A6-1F57000DE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6259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A948-2D8B-24FC-36FE-7E50A4D5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84DF7F-DAAA-B6C2-C352-3B438BDE9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ED6AAF-25FB-2750-5DBB-77A661F94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0B92A9-4E51-41B0-5DA5-686CC712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612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C47D-C3C5-68B5-7BF6-FE29CAE0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D92F3E-4EA6-F3A4-9E8C-51704DB36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7A0725-F75A-706B-265A-EC964627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363FE6-FCA0-9D69-07F7-D4D3DB279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8755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80E9-B478-3A9C-332E-809AFC6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7C20D5-CE1F-93D8-01D2-E13496B5B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F04419-A226-611C-AF6D-40169504C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4E8F1D-A77B-EE49-F6AD-19E6C27A9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30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57A0-AA0D-EC08-FE8A-27FD0B9F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CB785D-84DB-6D32-378F-DC8CA026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2DB8DE-971D-D510-6B53-0615743D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792494-B5F7-93F8-864F-C18CC946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2371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CCBF-05DA-6DE2-6B19-A973A6F3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2768190-F2F9-232C-8C46-E5F6657C1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2634A1-7CAD-1020-7706-68F0929B5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59C01-2D97-F118-F4FC-3166E3510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3962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D721-B209-E3B5-38CB-CBF16CE5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A75956-0711-FE31-96DE-944AED921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0F4302-8342-DCC2-011D-A79B51C22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0BC0D4-49CC-1AB6-D2DF-F080BDA56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17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FCB4-E2E1-2B47-EDD7-D03F7455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24637F-3ED7-5F26-999B-5DC87F675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D80239-9F9B-D6A9-17FF-3F2BAB290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96124F-8EC0-7153-C2DB-9D0CF6C5E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388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D929D-E525-7AB6-A55A-DED286B6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B30995-E363-9AC2-6E81-17390BFDF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A545E6-8A8E-7D4E-E36C-D59999246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6F1F7D-F676-7448-AA4A-0B29D69CC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6815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4F5E-908B-0D3F-886F-95055307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5175FB-DFD7-A602-20A6-B6544C49E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83A5F6-87D4-A943-3A7C-FF94C230B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AC901B-018E-9F41-92FF-001EA4951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6688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4991-C03D-A6FC-7825-237AE0C56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9F7F9-E3CE-F9C2-77FF-108ABA3DF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F6642D-CC80-EE83-E9E7-F1F169713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10B691-4230-5DBF-51F5-89A4C9490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851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E2D2-3084-75A5-3A43-D5640997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EA50F8-9359-DAAD-78B9-CC4E14A2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7C1A1D-4A8C-1148-6BB2-4D0152F9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834C1E-8E5E-0179-1075-7ED8ABE24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3616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B44B-1875-169C-17CB-8311829A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40120A-B107-F650-B443-F06B6953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587F5C-B803-DDBF-EFF7-43A79BFF0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2EEE92-C5F2-C844-FF42-0DA1F1CAE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4176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9910-5B0D-FC30-788E-41362E00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FD1959-00F1-337A-6DB5-98C1AEE25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98026D4-F098-66E8-34D7-34B546582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3BE055-C2F3-D2B2-9C97-5F37490E4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194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26EA-192B-B725-8DDB-247CC693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82EF87-1122-E65D-FD7F-FB14A7753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1A0B5A-A1BF-BA70-6D29-C04325F41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12DD7-3150-4A9E-C4CA-D8DDFD093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9914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AB77-F22A-221E-661D-DCE8F3A8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C9AF6F-4AEC-5A54-FDB6-3F8E40904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0CF5B3-F624-4E38-D366-23666339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E5756C-C359-DE85-73DB-76279D25F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77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228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B9DE-4588-4DE2-869A-E108B548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246027C-7BB1-33A2-9F73-1CA25543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F52930-02C8-9DB4-87CD-3D4DD4889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6BFBF-C00D-3AAB-D5D4-84C6D0DE3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730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6B24-FE7A-A1FB-1217-C7C967712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3A5F323-0858-0226-B918-091C23FBC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1E05EC-5FCA-DF90-4B98-79550E345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CB459-CCA3-52B4-213E-6026BD49A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35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1B38-6042-3F6B-B029-428F622E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CA6229-B44D-9D18-4D30-49B92A108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02F181-8EFB-C609-A8DC-3FDF76050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CD19A-B4C0-7F95-2A7D-6E4E009D4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24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1089-4637-931A-B40E-A6E84546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84C3DF-A6A1-AA0D-638B-4D1F1FA69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AACA01-7DFB-84B1-74A0-65495DF9D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903142-2A78-BBBE-0B3A-DED094821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8847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2EAAF-D58D-BCA2-3FF4-AE96DD0F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715EEE-8FA4-A486-21EF-E7248281F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2B3D8A3-73C3-F48D-0ECD-CA7DA56FE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A623BF-476E-81B2-1981-3FC54EE50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061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5738-3A8D-C6C5-3FBB-FD1B5F45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6A377-A21D-57C9-7623-6568335B9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F68931B-17AA-5240-739F-F8BEF892B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174DB-AE74-0E7E-95DA-29B745130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38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E704-594F-40E8-3575-B37FF2E3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73BF19-7DF7-BBB7-59FD-760067EBB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CC28F5-3541-7302-D54D-4A88F890E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A46FCA-AA74-819B-D18A-094B678D4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678-94C1-4870-BD29-8448CE3372FA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7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88313-F1DA-8A0F-04A8-2C7DA0502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2B1176-562C-900F-E1C9-4EFE01CDF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ABE52C-C431-5A66-0EBB-9EF6B2F0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0E2A3C-5044-F01A-83C6-99757292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0B0B27-F27D-F92D-BD70-EDA1A3E4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19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0DACF-B0C4-D554-C4F0-A1E2AC66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E919D0-6031-EEC0-770F-26A55B939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FDF05-7B55-4A86-DA64-F5F77D88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40F2AF-92C2-D6F9-0B27-9FCECC6E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AF8EFA-7878-086A-A0F2-B8E6CD96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13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7F9D47-70A4-A7E3-56DC-4C9B9717D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9FB7E5-27D1-B5E7-A1CA-A2007D85C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FDB75-3E1D-9AF7-5EB8-236ECD58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66FD00-2CF2-0338-C7AD-B5145B021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BA204-C854-18F8-B49F-1ECC78F8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99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0C7C8-EFE9-BF1D-558F-2ABB7893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12014-5F6C-1133-0A27-6D3F2C96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157D8E-4E00-39E4-2F80-755CA13E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BE830-5949-3BEF-C2C0-A8137004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06EAD1-2E14-97B9-B2A6-CA852BDC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039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AD3A-1C40-7C30-4651-03139021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FEA66D-5519-C7FA-0E63-2F56E7EAB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305FDE-C8E1-3077-9780-AC798823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9998D3-E809-886A-E6A5-CFF86FBA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1B78C6-5A6F-F379-82AE-5C06595B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044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1DF2B-FDE3-4762-A05A-76CF2127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8C724-A248-8E14-FF4C-92CB534F6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F34E2E-0CDF-49EF-EF17-3D81BED52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75C90F-0507-B6FD-8D54-A453662E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A99C3C-8A73-A7F1-D63C-2EF992E9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E31155-D806-B6F2-2B9C-37A6250A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421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C7D7F-A670-D302-B8C9-9A33FBA4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2FF02-C0F3-B995-E821-62A4E1F3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254157-04ED-F425-6457-D4C6F15F8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A479B0-5272-C396-B204-D7C80899D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CA358C-7F07-130D-FDA4-CD136A416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440E96-17AD-BBA1-9AFC-0E9E6167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B3343A-3F02-2690-044D-C8884F1F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F71143-A3A5-85B5-848F-D5BD09B0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73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C834B-ABD8-F14B-F764-7094FF10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65A292-295E-330B-1B09-2931CE9F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E02D31-07F5-846D-594B-A3A01430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101137-0A61-BB68-FF99-2D594FD0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608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644A9E-7758-A973-C2FB-8AE4A78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41D1AA-0FEA-9188-171E-363A29B6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01C799-F46A-6FC9-13F1-F38D0A6D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55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792D5-A6BD-D70C-98C4-F29C514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872B2-5D3C-0AF5-4EDA-5173C30D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E67E37-1E26-A831-A825-7BE300B4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751D71-B190-C8C1-4D2A-369D7B65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ABB1D4-CA57-9872-6B32-D9DEDE62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B0B6DB-E607-EBA8-4E80-3DF037D3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133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E9803-1677-1B7E-2247-FD8B6905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F11018-D668-91B2-922C-7E67FE20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4F7723-73B8-E5DE-78E2-8864C4ECC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11CE8B-EB54-3D51-83AF-3D6FFE1D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CBA821-8B6D-54A7-ED77-C45492B2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9F9F9F-C66B-172A-32C4-EDBD9974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274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FA514A-A7C8-CCC2-734A-A8B2D8E8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ED2452-DA12-F5B5-75BE-6C4DA648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B9B349-A246-CA8A-CD4C-08BDC893E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94BEE-D11D-42BB-A781-AF53C14256B0}" type="datetimeFigureOut">
              <a:rPr lang="es-CO" smtClean="0"/>
              <a:t>28/01/2025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37D98A-8B62-3BBB-A03B-07E4B7779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724D3-5F8B-23B8-29FE-D5C462CDB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754BB4-894E-45C3-B707-93A3F9C897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484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BFdgTP8Gu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BFdgTP8Gu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HNwsXMuWl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HNwsXMuWlI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-O0MVRzdm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youtu.be/V-O0MVRzdm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-O0MVRzdmA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_JKPoORr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_JKPoORr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XOaOuX-Nw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okhZvuVTH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dSBPJcBw5w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youtu.be/PzFH7RONYyg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j.babativamarquez@uniandes.edu.c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E5F85-B3E7-79ED-8866-54E69CB81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/>
              <a:t>Microsoft </a:t>
            </a:r>
            <a:r>
              <a:rPr lang="es-CO" b="1" dirty="0" err="1"/>
              <a:t>Power</a:t>
            </a:r>
            <a:r>
              <a:rPr lang="es-CO" b="1" dirty="0"/>
              <a:t> BI</a:t>
            </a:r>
            <a:br>
              <a:rPr lang="es-CO" b="1" dirty="0"/>
            </a:br>
            <a:endParaRPr lang="es-CO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693E2-E0C9-2ACB-B1AB-51C8C295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Giovany Babativa-Márquez, PhD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E48F32A2-B7C4-E3E6-3249-A0E1A4FC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FF4D4-50E5-3E4C-2164-6FDA5FCD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98496-F1A1-587C-C8D2-3F6088EB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429000"/>
            <a:ext cx="10515600" cy="1325563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Aplicación en clase</a:t>
            </a:r>
          </a:p>
        </p:txBody>
      </p:sp>
    </p:spTree>
    <p:extLst>
      <p:ext uri="{BB962C8B-B14F-4D97-AF65-F5344CB8AC3E}">
        <p14:creationId xmlns:p14="http://schemas.microsoft.com/office/powerpoint/2010/main" val="368115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C24587D2-86BF-6AE1-FB52-5166D6C9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r="42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10D9C0-A544-6029-D153-759391267F01}"/>
              </a:ext>
            </a:extLst>
          </p:cNvPr>
          <p:cNvSpPr txBox="1"/>
          <p:nvPr/>
        </p:nvSpPr>
        <p:spPr>
          <a:xfrm>
            <a:off x="7513611" y="3548744"/>
            <a:ext cx="311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rgbClr val="FF0000"/>
                </a:solidFill>
              </a:rPr>
              <a:t>Vista de 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3E16E9-CCA8-6020-4BFA-BD0B6E3CD2B3}"/>
              </a:ext>
            </a:extLst>
          </p:cNvPr>
          <p:cNvSpPr/>
          <p:nvPr/>
        </p:nvSpPr>
        <p:spPr>
          <a:xfrm>
            <a:off x="2209800" y="1077686"/>
            <a:ext cx="1556657" cy="166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414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11588-A3AA-DEAE-9973-38B1299DA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179739-EEDA-7C37-B9B1-0F205D1EC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ED83B427-986F-0B51-6008-B322AE8A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r="42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EE7775-C4DE-B9A4-6FA5-E438BDE028F3}"/>
              </a:ext>
            </a:extLst>
          </p:cNvPr>
          <p:cNvSpPr txBox="1"/>
          <p:nvPr/>
        </p:nvSpPr>
        <p:spPr>
          <a:xfrm>
            <a:off x="7513611" y="3548744"/>
            <a:ext cx="311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rgbClr val="FF0000"/>
                </a:solidFill>
              </a:rPr>
              <a:t>Vista de 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E358866-0618-0A6C-91F5-689B6ED92310}"/>
              </a:ext>
            </a:extLst>
          </p:cNvPr>
          <p:cNvSpPr/>
          <p:nvPr/>
        </p:nvSpPr>
        <p:spPr>
          <a:xfrm>
            <a:off x="2209800" y="1077686"/>
            <a:ext cx="1556657" cy="1665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345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C77FF-4376-55A6-BF8E-BF6C8BD5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A7388C-C2FA-B371-D722-B54AD33F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74" cy="6385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25D89-88B6-ABAA-3084-552E14D1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96F630-8307-A405-9A08-2C787E25C6BA}"/>
              </a:ext>
            </a:extLst>
          </p:cNvPr>
          <p:cNvSpPr/>
          <p:nvPr/>
        </p:nvSpPr>
        <p:spPr>
          <a:xfrm>
            <a:off x="674914" y="609601"/>
            <a:ext cx="805543" cy="903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D71CB3-7ADF-0CF6-7039-F53C915F4466}"/>
              </a:ext>
            </a:extLst>
          </p:cNvPr>
          <p:cNvSpPr txBox="1"/>
          <p:nvPr/>
        </p:nvSpPr>
        <p:spPr>
          <a:xfrm>
            <a:off x="20226" y="6298379"/>
            <a:ext cx="691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Este es nuestro lienzo en blanco</a:t>
            </a:r>
          </a:p>
        </p:txBody>
      </p:sp>
    </p:spTree>
    <p:extLst>
      <p:ext uri="{BB962C8B-B14F-4D97-AF65-F5344CB8AC3E}">
        <p14:creationId xmlns:p14="http://schemas.microsoft.com/office/powerpoint/2010/main" val="30422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610CC-61E3-7002-E79B-75330601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53E8-9DBE-3D0A-9A31-34BD9CAA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" y="0"/>
            <a:ext cx="12122773" cy="60074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CE13C-A76F-F6E7-60FB-9613B2732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295192-B166-BB3D-7E71-E7625D67C0B2}"/>
              </a:ext>
            </a:extLst>
          </p:cNvPr>
          <p:cNvSpPr/>
          <p:nvPr/>
        </p:nvSpPr>
        <p:spPr>
          <a:xfrm>
            <a:off x="783771" y="1066801"/>
            <a:ext cx="2667000" cy="346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F74EA-C9C8-05E0-72BF-FA70D3607552}"/>
              </a:ext>
            </a:extLst>
          </p:cNvPr>
          <p:cNvSpPr txBox="1"/>
          <p:nvPr/>
        </p:nvSpPr>
        <p:spPr>
          <a:xfrm>
            <a:off x="20226" y="6298379"/>
            <a:ext cx="961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Existen múltiples tipos de datos compatibles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522CAE29-251F-6471-1FA5-989937ABB96B}"/>
              </a:ext>
            </a:extLst>
          </p:cNvPr>
          <p:cNvSpPr/>
          <p:nvPr/>
        </p:nvSpPr>
        <p:spPr>
          <a:xfrm rot="7167471">
            <a:off x="3255867" y="4856941"/>
            <a:ext cx="446314" cy="7293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94BB4F3-E210-B741-2A4C-2AE7D9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05" y="674914"/>
            <a:ext cx="5216465" cy="5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D1EAC-D7D2-DE7E-1628-228BCC30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CFC4D-5B25-1C51-EE27-F5BC57A9D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51" y="2221046"/>
            <a:ext cx="4653250" cy="17627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Explore y luego cargue a </a:t>
            </a:r>
            <a:r>
              <a:rPr lang="es-CO" sz="3200" dirty="0" err="1"/>
              <a:t>Power</a:t>
            </a:r>
            <a:r>
              <a:rPr lang="es-CO" sz="3200" dirty="0"/>
              <a:t> BI los datos “Datos_Clase.xlsx”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E59141-79C3-4A8A-AA44-9E62C0D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6363633" y="877413"/>
            <a:ext cx="4948238" cy="4010273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15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718E5-38BA-3921-C9A1-22DC5F3A0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581A1-C68F-61AA-940D-D1B59DAF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EAD68D-3FE0-ABF8-CB76-7B1C6AF1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Orders</a:t>
            </a:r>
            <a:r>
              <a:rPr lang="es-CO" sz="3200" dirty="0"/>
              <a:t>: tabla de pedidos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DBE230-7C52-2B65-6302-DD56EB15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2D68E-9A2E-B294-D9E0-DEC57863D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7A3115-75D0-42EA-4BB4-C2AB27D47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8EFDF75-70B1-42D2-E9C1-0D8048B2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986"/>
            <a:ext cx="12192000" cy="17417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3DA332-3EE4-A698-069B-C27E0AB22F75}"/>
              </a:ext>
            </a:extLst>
          </p:cNvPr>
          <p:cNvSpPr txBox="1"/>
          <p:nvPr/>
        </p:nvSpPr>
        <p:spPr>
          <a:xfrm>
            <a:off x="129540" y="4590098"/>
            <a:ext cx="1193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Almacena toda la información de los pedidos. El pedido 43667 se realizó el viernes 7 de julio por el cliente 646 y fue atendido por el empleado 277. </a:t>
            </a:r>
            <a:r>
              <a:rPr lang="es-CO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SubTotal</a:t>
            </a:r>
            <a:r>
              <a:rPr lang="es-CO" dirty="0"/>
              <a:t> nos indica los ingresos o valor de la compra.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6A7A41-A8D7-2893-1055-0F0AD9226689}"/>
              </a:ext>
            </a:extLst>
          </p:cNvPr>
          <p:cNvSpPr/>
          <p:nvPr/>
        </p:nvSpPr>
        <p:spPr>
          <a:xfrm>
            <a:off x="0" y="2633472"/>
            <a:ext cx="12192000" cy="2011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311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16A9B-024B-5D4C-28A6-8FEAB4C9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203B7-2885-045F-9EB4-8CD5F053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68F2B-46D9-3A1C-3D66-2007E5E2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Customer</a:t>
            </a:r>
            <a:r>
              <a:rPr lang="es-CO" sz="3200" dirty="0"/>
              <a:t>: tabla de clientes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731678-E047-5DC7-5933-96D5AD6C4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8549F0-92B2-4026-173B-FD71B64AB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DEDA8A-E169-09D3-2FA7-A0F0BD276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74D24-0A96-D4C2-CB33-1FA8D5BAD8A2}"/>
              </a:ext>
            </a:extLst>
          </p:cNvPr>
          <p:cNvSpPr txBox="1"/>
          <p:nvPr/>
        </p:nvSpPr>
        <p:spPr>
          <a:xfrm>
            <a:off x="356616" y="5489496"/>
            <a:ext cx="77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Almacena toda la información de los clientes, el 646 es de San Luis en EEUU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DABC8-C37E-09B8-F4F1-900DF3C9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0" y="1815227"/>
            <a:ext cx="10840963" cy="341042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496B457-71D5-6433-AF2C-2A1C76B62FF4}"/>
              </a:ext>
            </a:extLst>
          </p:cNvPr>
          <p:cNvSpPr/>
          <p:nvPr/>
        </p:nvSpPr>
        <p:spPr>
          <a:xfrm>
            <a:off x="356616" y="2240280"/>
            <a:ext cx="11137392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855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F8552-8225-D2C4-FFCE-AA2736F1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F400C-7012-3342-3E68-C91A38EA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69831-0397-96E6-795E-A294FB08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/>
              <a:t>Staff</a:t>
            </a:r>
            <a:r>
              <a:rPr lang="es-CO" sz="3200" dirty="0"/>
              <a:t>: tabla de personal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B69491-682D-4C49-39CC-0D2B2AD25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23CB6D-3A28-A16B-DFAC-FADCFED1A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CD6DF9-65F8-CC2F-BD5B-1390CD752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EB8FC063-4D80-2142-95A5-17044EF27750}"/>
              </a:ext>
            </a:extLst>
          </p:cNvPr>
          <p:cNvSpPr txBox="1"/>
          <p:nvPr/>
        </p:nvSpPr>
        <p:spPr>
          <a:xfrm>
            <a:off x="467794" y="6207396"/>
            <a:ext cx="551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Almacena toda la información del personal de ventas.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5F09FB-CCDB-1927-71A0-5304F8D6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53" y="1867940"/>
            <a:ext cx="8383170" cy="420111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00928F6-996D-0D42-541C-D572F8948FDD}"/>
              </a:ext>
            </a:extLst>
          </p:cNvPr>
          <p:cNvSpPr/>
          <p:nvPr/>
        </p:nvSpPr>
        <p:spPr>
          <a:xfrm>
            <a:off x="1734053" y="3191855"/>
            <a:ext cx="8383170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102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A42F1-B4AD-7024-0E46-4730D01E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7D4B4-A232-DC76-E22D-07950FB9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8F507-3100-80CF-2999-CA70734B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Order_Items</a:t>
            </a:r>
            <a:r>
              <a:rPr lang="es-CO" sz="3200" dirty="0"/>
              <a:t>: Artículos de pedidos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E96DCB-F809-A272-85C1-E35B5486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86DAFA-8F9D-51E9-0AF8-FD87E61E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F96E79-26F6-0AB7-0B81-6689ED3A9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6F75D902-CA62-12C9-6AF1-6DA55E8FBE4F}"/>
              </a:ext>
            </a:extLst>
          </p:cNvPr>
          <p:cNvSpPr txBox="1"/>
          <p:nvPr/>
        </p:nvSpPr>
        <p:spPr>
          <a:xfrm>
            <a:off x="356616" y="4151525"/>
            <a:ext cx="1122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Presenta el detalle de la orden de servicio. Para el pedido 43667 se compraron 4 tipos de productos en cantidades diferentes. </a:t>
            </a:r>
            <a:r>
              <a:rPr lang="es-CO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LineTotal</a:t>
            </a:r>
            <a:r>
              <a:rPr lang="es-CO" sz="2000" dirty="0"/>
              <a:t> nos entrega los ingresos obtenidos por cada producto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B92D27-90C6-10F6-CE98-FD3887134ED8}"/>
              </a:ext>
            </a:extLst>
          </p:cNvPr>
          <p:cNvSpPr/>
          <p:nvPr/>
        </p:nvSpPr>
        <p:spPr>
          <a:xfrm>
            <a:off x="1734053" y="3191855"/>
            <a:ext cx="8383170" cy="2834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856932-EA9D-F3F9-143B-4844F40E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9" y="2388760"/>
            <a:ext cx="9478698" cy="127652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94BD6AF-D223-79FD-600F-12E9B5D791FB}"/>
              </a:ext>
            </a:extLst>
          </p:cNvPr>
          <p:cNvSpPr/>
          <p:nvPr/>
        </p:nvSpPr>
        <p:spPr>
          <a:xfrm>
            <a:off x="5724144" y="2606040"/>
            <a:ext cx="932688" cy="11612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28B1D2-7D7E-4CE7-E5A1-93A2E5156539}"/>
              </a:ext>
            </a:extLst>
          </p:cNvPr>
          <p:cNvSpPr/>
          <p:nvPr/>
        </p:nvSpPr>
        <p:spPr>
          <a:xfrm>
            <a:off x="9650879" y="2606040"/>
            <a:ext cx="932688" cy="11612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131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BC33F-96B2-CEE4-734A-13288D4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err="1"/>
              <a:t>Power</a:t>
            </a:r>
            <a:r>
              <a:rPr lang="es-CO" b="1" dirty="0"/>
              <a:t> BI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DD736-BCC1-1BB5-E5C7-EFFAA6EC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690688"/>
            <a:ext cx="4817964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Power BI es </a:t>
            </a:r>
            <a:r>
              <a:rPr lang="en-US" dirty="0" err="1"/>
              <a:t>una</a:t>
            </a:r>
            <a:r>
              <a:rPr lang="en-US" dirty="0"/>
              <a:t> suite de BA 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compartir</a:t>
            </a:r>
            <a:r>
              <a:rPr lang="en-US" dirty="0"/>
              <a:t> insights, </a:t>
            </a:r>
            <a:r>
              <a:rPr lang="es-MX" dirty="0"/>
              <a:t>con herramientas para que los usuarios de negocios accedan a sus métricas más importantes en un solo lugar, en todos los dispositivos y plataformas.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18D0A-8F72-322E-792C-22A7A5F2D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92" y="1947306"/>
            <a:ext cx="6938608" cy="2549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B80B8-2AD8-454E-D6B2-57B667699718}"/>
              </a:ext>
            </a:extLst>
          </p:cNvPr>
          <p:cNvSpPr/>
          <p:nvPr/>
        </p:nvSpPr>
        <p:spPr>
          <a:xfrm>
            <a:off x="5442857" y="4507035"/>
            <a:ext cx="6574426" cy="502257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79C0F6-088B-92B0-C4DB-91EED869A957}"/>
              </a:ext>
            </a:extLst>
          </p:cNvPr>
          <p:cNvSpPr/>
          <p:nvPr/>
        </p:nvSpPr>
        <p:spPr>
          <a:xfrm>
            <a:off x="5442857" y="5018313"/>
            <a:ext cx="6574426" cy="50225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C304F308-C22B-2C8F-9A05-5A6A2B5FA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3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B54DA-7C3B-08D3-2560-C120484D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AFBE491-9184-CC67-4802-6E0BE551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484"/>
            <a:ext cx="12192000" cy="1879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2F6FC4-7D20-E1D9-05A1-5636DD4C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300737"/>
            <a:ext cx="45740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394D15-74B1-9F75-53A7-6070B8CE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302" y="1334078"/>
            <a:ext cx="10322530" cy="1762765"/>
          </a:xfrm>
        </p:spPr>
        <p:txBody>
          <a:bodyPr anchor="t">
            <a:normAutofit/>
          </a:bodyPr>
          <a:lstStyle/>
          <a:p>
            <a:r>
              <a:rPr lang="es-CO" sz="3200" b="1" dirty="0" err="1"/>
              <a:t>Products</a:t>
            </a:r>
            <a:r>
              <a:rPr lang="es-CO" sz="3200" dirty="0"/>
              <a:t>: productos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841865-C919-277B-8A26-2F9EF2B3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57C8CE-562A-4AE1-D95A-623027A0C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8C35B-EAF0-524E-64C7-18CE83182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A354D35E-D133-02B0-644B-FBFBBAF16006}"/>
              </a:ext>
            </a:extLst>
          </p:cNvPr>
          <p:cNvSpPr txBox="1"/>
          <p:nvPr/>
        </p:nvSpPr>
        <p:spPr>
          <a:xfrm>
            <a:off x="453151" y="4334505"/>
            <a:ext cx="1122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Presenta los detalles de cada producto.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CCDE84-BF66-011A-A751-03BC90AFF823}"/>
              </a:ext>
            </a:extLst>
          </p:cNvPr>
          <p:cNvSpPr/>
          <p:nvPr/>
        </p:nvSpPr>
        <p:spPr>
          <a:xfrm>
            <a:off x="356616" y="2971800"/>
            <a:ext cx="11713464" cy="1803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170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8113-9D01-6AA9-ADC1-1C3005C06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29407D-F862-4887-1AC0-F2F58E15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774" cy="63850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F3266A-766D-5010-7757-AE5A0C1D5907}"/>
              </a:ext>
            </a:extLst>
          </p:cNvPr>
          <p:cNvSpPr/>
          <p:nvPr/>
        </p:nvSpPr>
        <p:spPr>
          <a:xfrm>
            <a:off x="1295400" y="598716"/>
            <a:ext cx="1153886" cy="33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ACD54F-DE67-67F3-7190-0962D2E3142E}"/>
              </a:ext>
            </a:extLst>
          </p:cNvPr>
          <p:cNvSpPr txBox="1"/>
          <p:nvPr/>
        </p:nvSpPr>
        <p:spPr>
          <a:xfrm>
            <a:off x="20226" y="6298379"/>
            <a:ext cx="555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Importar un libro de Excel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9E4817-B66F-8C88-2224-CF43FF70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78" y="1320691"/>
            <a:ext cx="4483330" cy="4216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4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A944-613A-0AE5-A02D-1E7281C63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A8245-5AE8-804C-767E-6B662DF3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E11C5-2072-600D-4DFB-F23FEA2D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014217"/>
            <a:ext cx="5551714" cy="3036754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CO" sz="3200" dirty="0"/>
              <a:t>Cargue únicamente las tablas:</a:t>
            </a:r>
          </a:p>
          <a:p>
            <a:r>
              <a:rPr lang="es-CO" sz="3200" dirty="0" err="1"/>
              <a:t>Customer</a:t>
            </a:r>
            <a:endParaRPr lang="es-CO" sz="3200" dirty="0"/>
          </a:p>
          <a:p>
            <a:r>
              <a:rPr lang="es-CO" sz="3200" dirty="0" err="1"/>
              <a:t>IkpStaff</a:t>
            </a:r>
            <a:endParaRPr lang="es-CO" sz="3200" dirty="0"/>
          </a:p>
          <a:p>
            <a:r>
              <a:rPr lang="es-CO" sz="3200" dirty="0" err="1"/>
              <a:t>Order_ítems</a:t>
            </a:r>
            <a:endParaRPr lang="es-CO" sz="3200" dirty="0"/>
          </a:p>
          <a:p>
            <a:r>
              <a:rPr lang="es-CO" sz="3200" dirty="0" err="1"/>
              <a:t>Orders</a:t>
            </a:r>
            <a:endParaRPr lang="es-CO" sz="3200" dirty="0"/>
          </a:p>
          <a:p>
            <a:r>
              <a:rPr lang="es-CO" sz="3200" dirty="0" err="1"/>
              <a:t>Products</a:t>
            </a:r>
            <a:endParaRPr lang="es-CO" sz="3200" dirty="0"/>
          </a:p>
          <a:p>
            <a:endParaRPr lang="es-CO" sz="32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033AE1-B341-CC8E-FCDA-27F38B51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6363633" y="877413"/>
            <a:ext cx="4948238" cy="4010273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961D2BF-9D50-F96B-BA40-F363A06ADEFB}"/>
              </a:ext>
            </a:extLst>
          </p:cNvPr>
          <p:cNvSpPr txBox="1"/>
          <p:nvPr/>
        </p:nvSpPr>
        <p:spPr>
          <a:xfrm>
            <a:off x="544286" y="5385497"/>
            <a:ext cx="905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/>
              <a:t>*Queremos transformar algunos datos antes de cargarlos</a:t>
            </a:r>
          </a:p>
        </p:txBody>
      </p:sp>
    </p:spTree>
    <p:extLst>
      <p:ext uri="{BB962C8B-B14F-4D97-AF65-F5344CB8AC3E}">
        <p14:creationId xmlns:p14="http://schemas.microsoft.com/office/powerpoint/2010/main" val="105411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4F6C-F7E3-E83E-1D25-11CEB123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9EA7676-6D26-F761-CB4D-D89567EA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228601"/>
            <a:ext cx="8198271" cy="615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8EAB9F9-D271-882C-E721-A988D3276C5A}"/>
              </a:ext>
            </a:extLst>
          </p:cNvPr>
          <p:cNvSpPr/>
          <p:nvPr/>
        </p:nvSpPr>
        <p:spPr>
          <a:xfrm>
            <a:off x="8175172" y="6117068"/>
            <a:ext cx="1153886" cy="33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223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4CDB1-307F-2D42-381D-8D62EA3F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8256F-E772-9372-57B8-EFCCE266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D78B5D-0718-8D12-FFFD-C733DA54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63" y="1657378"/>
            <a:ext cx="7629559" cy="37955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CO" sz="3200" dirty="0"/>
              <a:t>1. Cambie el nombre de la tabla del personal (</a:t>
            </a:r>
            <a:r>
              <a:rPr lang="es-CO" sz="3200" dirty="0" err="1"/>
              <a:t>IkpStaff</a:t>
            </a:r>
            <a:r>
              <a:rPr lang="es-CO" sz="3200" dirty="0"/>
              <a:t>)  por Staff buscando nombres más sensatos y claros.</a:t>
            </a:r>
          </a:p>
          <a:p>
            <a:pPr marL="0" indent="0">
              <a:buNone/>
            </a:pPr>
            <a:r>
              <a:rPr lang="es-CO" sz="3200" dirty="0"/>
              <a:t>2. Elimine variables innecesarias en el análisis. En la tabla Staff, elimine desde </a:t>
            </a:r>
            <a:r>
              <a:rPr lang="es-CO" sz="3200" dirty="0" err="1"/>
              <a:t>NationalIDNumber</a:t>
            </a:r>
            <a:r>
              <a:rPr lang="es-CO" sz="3200" dirty="0"/>
              <a:t> hasta </a:t>
            </a:r>
            <a:r>
              <a:rPr lang="es-CO" sz="3200" dirty="0" err="1"/>
              <a:t>SickLeaveHours</a:t>
            </a:r>
            <a:endParaRPr lang="es-CO" sz="3200" dirty="0"/>
          </a:p>
          <a:p>
            <a:pPr marL="0" indent="0">
              <a:buNone/>
            </a:pPr>
            <a:r>
              <a:rPr lang="es-CO" sz="3200" dirty="0"/>
              <a:t>3. Solo haremos análisis sobre personal de ventas, de manera que filtre únicamente esos datos.</a:t>
            </a:r>
          </a:p>
          <a:p>
            <a:pPr marL="0" indent="0">
              <a:buNone/>
            </a:pPr>
            <a:endParaRPr lang="es-CO" sz="32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732312-A8FE-6AA0-5C26-CABCCACE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0933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779A-EB66-9DE3-4D2F-D765EFA9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947116-A4C0-57D5-06CA-AD8F7BA6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" y="0"/>
            <a:ext cx="12084671" cy="621061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9BD929-6344-037A-3665-BCAEC20ECAA9}"/>
              </a:ext>
            </a:extLst>
          </p:cNvPr>
          <p:cNvSpPr/>
          <p:nvPr/>
        </p:nvSpPr>
        <p:spPr>
          <a:xfrm>
            <a:off x="9840686" y="1850571"/>
            <a:ext cx="1153886" cy="489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2E90A5B-11BB-4D72-5F43-7E4B29B510FB}"/>
              </a:ext>
            </a:extLst>
          </p:cNvPr>
          <p:cNvSpPr/>
          <p:nvPr/>
        </p:nvSpPr>
        <p:spPr>
          <a:xfrm>
            <a:off x="76199" y="1861457"/>
            <a:ext cx="1153886" cy="325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8D5507E-A735-F3A4-EBDA-7C729D41F274}"/>
              </a:ext>
            </a:extLst>
          </p:cNvPr>
          <p:cNvSpPr/>
          <p:nvPr/>
        </p:nvSpPr>
        <p:spPr>
          <a:xfrm>
            <a:off x="805543" y="0"/>
            <a:ext cx="2209800" cy="32586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61E089-B89C-5B70-8DDB-B4B9ED5B2153}"/>
              </a:ext>
            </a:extLst>
          </p:cNvPr>
          <p:cNvSpPr txBox="1"/>
          <p:nvPr/>
        </p:nvSpPr>
        <p:spPr>
          <a:xfrm>
            <a:off x="20226" y="6298379"/>
            <a:ext cx="1240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Con todas las ventajas de </a:t>
            </a:r>
            <a:r>
              <a:rPr lang="es-CO" sz="3600" b="1" dirty="0" err="1">
                <a:solidFill>
                  <a:schemeClr val="accent1"/>
                </a:solidFill>
              </a:rPr>
              <a:t>Power</a:t>
            </a:r>
            <a:r>
              <a:rPr lang="es-CO" sz="3600" b="1" dirty="0">
                <a:solidFill>
                  <a:schemeClr val="accent1"/>
                </a:solidFill>
              </a:rPr>
              <a:t> </a:t>
            </a:r>
            <a:r>
              <a:rPr lang="es-CO" sz="3600" b="1" dirty="0" err="1">
                <a:solidFill>
                  <a:schemeClr val="accent1"/>
                </a:solidFill>
              </a:rPr>
              <a:t>Query</a:t>
            </a:r>
            <a:r>
              <a:rPr lang="es-CO" sz="3600" b="1" dirty="0">
                <a:solidFill>
                  <a:schemeClr val="accent1"/>
                </a:solidFill>
              </a:rPr>
              <a:t> (agrupar, </a:t>
            </a:r>
            <a:r>
              <a:rPr lang="es-CO" sz="3600" b="1" dirty="0" err="1">
                <a:solidFill>
                  <a:schemeClr val="accent1"/>
                </a:solidFill>
              </a:rPr>
              <a:t>joins</a:t>
            </a:r>
            <a:r>
              <a:rPr lang="es-CO" sz="3600" b="1" dirty="0">
                <a:solidFill>
                  <a:schemeClr val="accent1"/>
                </a:solidFill>
              </a:rPr>
              <a:t>, </a:t>
            </a:r>
            <a:r>
              <a:rPr lang="es-CO" sz="3600" b="1" dirty="0" err="1">
                <a:solidFill>
                  <a:schemeClr val="accent1"/>
                </a:solidFill>
              </a:rPr>
              <a:t>etc</a:t>
            </a:r>
            <a:r>
              <a:rPr lang="es-CO" sz="3600" b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32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CE697-B097-93CA-6B49-B17A6897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F28AAE-D9A5-C40D-BCD8-A411A9A6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70735"/>
            <a:ext cx="12192000" cy="533839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6F57E51-1AE5-5285-0CE6-ED4800A1B2BC}"/>
              </a:ext>
            </a:extLst>
          </p:cNvPr>
          <p:cNvSpPr/>
          <p:nvPr/>
        </p:nvSpPr>
        <p:spPr>
          <a:xfrm>
            <a:off x="7108371" y="2113553"/>
            <a:ext cx="1709057" cy="170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832AA9-52A9-5DAD-72F9-A5D43BD30A6A}"/>
              </a:ext>
            </a:extLst>
          </p:cNvPr>
          <p:cNvSpPr/>
          <p:nvPr/>
        </p:nvSpPr>
        <p:spPr>
          <a:xfrm>
            <a:off x="1910443" y="1687637"/>
            <a:ext cx="6569528" cy="325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105C0E-87CB-3D7B-9C11-CEF26798122E}"/>
              </a:ext>
            </a:extLst>
          </p:cNvPr>
          <p:cNvSpPr txBox="1"/>
          <p:nvPr/>
        </p:nvSpPr>
        <p:spPr>
          <a:xfrm>
            <a:off x="76199" y="5657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Entre más liviano mejor. Las variables se conservan en el original pero no están disponibles en </a:t>
            </a:r>
            <a:r>
              <a:rPr lang="es-CO" sz="3600" b="1" dirty="0" err="1">
                <a:solidFill>
                  <a:schemeClr val="accent1"/>
                </a:solidFill>
              </a:rPr>
              <a:t>Power</a:t>
            </a:r>
            <a:r>
              <a:rPr lang="es-CO" sz="3600" b="1" dirty="0">
                <a:solidFill>
                  <a:schemeClr val="accent1"/>
                </a:solidFill>
              </a:rPr>
              <a:t> BI</a:t>
            </a:r>
          </a:p>
        </p:txBody>
      </p:sp>
    </p:spTree>
    <p:extLst>
      <p:ext uri="{BB962C8B-B14F-4D97-AF65-F5344CB8AC3E}">
        <p14:creationId xmlns:p14="http://schemas.microsoft.com/office/powerpoint/2010/main" val="39911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DD0C-F173-E8C5-761E-AF7E78652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C4C06B-D5D7-B057-A11B-AA2E664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24628"/>
            <a:ext cx="12173576" cy="50548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DB6A67-C461-29D9-0EA3-2F5A33A8EA64}"/>
              </a:ext>
            </a:extLst>
          </p:cNvPr>
          <p:cNvSpPr/>
          <p:nvPr/>
        </p:nvSpPr>
        <p:spPr>
          <a:xfrm>
            <a:off x="3516085" y="1776095"/>
            <a:ext cx="1709057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AEDF3A-493B-A124-E12D-0A7ECC857B06}"/>
              </a:ext>
            </a:extLst>
          </p:cNvPr>
          <p:cNvSpPr txBox="1"/>
          <p:nvPr/>
        </p:nvSpPr>
        <p:spPr>
          <a:xfrm>
            <a:off x="76199" y="5657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La variable “</a:t>
            </a:r>
            <a:r>
              <a:rPr lang="es-CO" sz="3600" b="1" dirty="0" err="1">
                <a:solidFill>
                  <a:schemeClr val="accent1"/>
                </a:solidFill>
              </a:rPr>
              <a:t>Departament</a:t>
            </a:r>
            <a:r>
              <a:rPr lang="es-CO" sz="3600" b="1" dirty="0">
                <a:solidFill>
                  <a:schemeClr val="accent1"/>
                </a:solidFill>
              </a:rPr>
              <a:t>” indica el área en la que trabaja cada empleado</a:t>
            </a:r>
          </a:p>
        </p:txBody>
      </p:sp>
    </p:spTree>
    <p:extLst>
      <p:ext uri="{BB962C8B-B14F-4D97-AF65-F5344CB8AC3E}">
        <p14:creationId xmlns:p14="http://schemas.microsoft.com/office/powerpoint/2010/main" val="14570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1E3C-9858-B042-5934-94F261B6C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777D85-FC37-7314-6715-198DFEFB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0" b="1711"/>
          <a:stretch/>
        </p:blipFill>
        <p:spPr>
          <a:xfrm>
            <a:off x="0" y="0"/>
            <a:ext cx="12050486" cy="60198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CDEDB95-D7A1-A21F-325D-576C264E4130}"/>
              </a:ext>
            </a:extLst>
          </p:cNvPr>
          <p:cNvSpPr/>
          <p:nvPr/>
        </p:nvSpPr>
        <p:spPr>
          <a:xfrm>
            <a:off x="2024743" y="5052695"/>
            <a:ext cx="1709057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8D0F6-1F59-FBB5-1A90-6BDECB2FF1E6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Retenga solo el personal de ventas</a:t>
            </a:r>
          </a:p>
        </p:txBody>
      </p:sp>
    </p:spTree>
    <p:extLst>
      <p:ext uri="{BB962C8B-B14F-4D97-AF65-F5344CB8AC3E}">
        <p14:creationId xmlns:p14="http://schemas.microsoft.com/office/powerpoint/2010/main" val="18308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5409-177B-A6CA-42E4-F297C5DAF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8B66E4-97B6-6820-9D3E-ABC35149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66775"/>
            <a:ext cx="12122773" cy="543587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59B54BC-BDA2-7E3A-FD00-6B1611F2B62D}"/>
              </a:ext>
            </a:extLst>
          </p:cNvPr>
          <p:cNvSpPr/>
          <p:nvPr/>
        </p:nvSpPr>
        <p:spPr>
          <a:xfrm>
            <a:off x="1" y="295637"/>
            <a:ext cx="598714" cy="814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C62512-A3FC-33D0-285A-2BF0E74962E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</p:spTree>
    <p:extLst>
      <p:ext uri="{BB962C8B-B14F-4D97-AF65-F5344CB8AC3E}">
        <p14:creationId xmlns:p14="http://schemas.microsoft.com/office/powerpoint/2010/main" val="38709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F3700-F110-FE2B-E1AF-13DABB440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20E9F-BCF6-EAB7-5F37-89834DF7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Flujo de trabajo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F94DEBEB-B421-31E7-B4A2-F14521345858}"/>
              </a:ext>
            </a:extLst>
          </p:cNvPr>
          <p:cNvGrpSpPr/>
          <p:nvPr/>
        </p:nvGrpSpPr>
        <p:grpSpPr>
          <a:xfrm>
            <a:off x="863067" y="2873978"/>
            <a:ext cx="1190304" cy="1833466"/>
            <a:chOff x="1041900" y="3178923"/>
            <a:chExt cx="1190304" cy="183346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" name="Flowchart: Multidocument 10">
              <a:extLst>
                <a:ext uri="{FF2B5EF4-FFF2-40B4-BE49-F238E27FC236}">
                  <a16:creationId xmlns:a16="http://schemas.microsoft.com/office/drawing/2014/main" id="{815BDF6C-B54D-DEF8-B85E-FFB89D891522}"/>
                </a:ext>
              </a:extLst>
            </p:cNvPr>
            <p:cNvSpPr/>
            <p:nvPr/>
          </p:nvSpPr>
          <p:spPr>
            <a:xfrm>
              <a:off x="1041900" y="3178923"/>
              <a:ext cx="1167269" cy="1561349"/>
            </a:xfrm>
            <a:prstGeom prst="flowChartMultidocumen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RECURSOS DE DATOS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Flowchart: Magnetic Disk 11">
              <a:extLst>
                <a:ext uri="{FF2B5EF4-FFF2-40B4-BE49-F238E27FC236}">
                  <a16:creationId xmlns:a16="http://schemas.microsoft.com/office/drawing/2014/main" id="{CF371028-DADC-B529-D194-21B94CEF5383}"/>
                </a:ext>
              </a:extLst>
            </p:cNvPr>
            <p:cNvSpPr/>
            <p:nvPr/>
          </p:nvSpPr>
          <p:spPr>
            <a:xfrm>
              <a:off x="1498674" y="4077823"/>
              <a:ext cx="733530" cy="934566"/>
            </a:xfrm>
            <a:prstGeom prst="flowChartMagneticDisk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Multidocument 4">
            <a:extLst>
              <a:ext uri="{FF2B5EF4-FFF2-40B4-BE49-F238E27FC236}">
                <a16:creationId xmlns:a16="http://schemas.microsoft.com/office/drawing/2014/main" id="{BE5143FD-96FC-3CF3-A322-174AF1E2C1AF}"/>
              </a:ext>
            </a:extLst>
          </p:cNvPr>
          <p:cNvSpPr/>
          <p:nvPr/>
        </p:nvSpPr>
        <p:spPr>
          <a:xfrm>
            <a:off x="2787328" y="2697621"/>
            <a:ext cx="1549055" cy="1909733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REPORTES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A83B68B-300B-69A9-B6B3-CE51597236B4}"/>
              </a:ext>
            </a:extLst>
          </p:cNvPr>
          <p:cNvGrpSpPr/>
          <p:nvPr/>
        </p:nvGrpSpPr>
        <p:grpSpPr>
          <a:xfrm>
            <a:off x="5093375" y="3076572"/>
            <a:ext cx="1665828" cy="1163589"/>
            <a:chOff x="5069500" y="4001200"/>
            <a:chExt cx="1665828" cy="116358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5F411F08-BB00-DC84-5FCE-4A679648D89C}"/>
                </a:ext>
              </a:extLst>
            </p:cNvPr>
            <p:cNvSpPr/>
            <p:nvPr/>
          </p:nvSpPr>
          <p:spPr>
            <a:xfrm>
              <a:off x="5069500" y="4001200"/>
              <a:ext cx="1513428" cy="10111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F4476591-0B73-F8BA-94A0-1419E533B430}"/>
                </a:ext>
              </a:extLst>
            </p:cNvPr>
            <p:cNvSpPr/>
            <p:nvPr/>
          </p:nvSpPr>
          <p:spPr>
            <a:xfrm>
              <a:off x="5221900" y="4153600"/>
              <a:ext cx="1513428" cy="1011189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VISUALIZACIONES</a:t>
              </a: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8886B324-3860-7713-DCDD-CEF250191399}"/>
              </a:ext>
            </a:extLst>
          </p:cNvPr>
          <p:cNvGrpSpPr/>
          <p:nvPr/>
        </p:nvGrpSpPr>
        <p:grpSpPr>
          <a:xfrm>
            <a:off x="9576332" y="2933039"/>
            <a:ext cx="1995182" cy="1609904"/>
            <a:chOff x="9684136" y="2707742"/>
            <a:chExt cx="1758753" cy="1609904"/>
          </a:xfrm>
          <a:solidFill>
            <a:srgbClr val="F2C811"/>
          </a:solidFill>
        </p:grpSpPr>
        <p:sp>
          <p:nvSpPr>
            <p:cNvPr id="17" name="Flowchart: Predefined Process 6">
              <a:extLst>
                <a:ext uri="{FF2B5EF4-FFF2-40B4-BE49-F238E27FC236}">
                  <a16:creationId xmlns:a16="http://schemas.microsoft.com/office/drawing/2014/main" id="{2B5B6B9D-44EE-93BB-99AD-38C1FF9248A2}"/>
                </a:ext>
              </a:extLst>
            </p:cNvPr>
            <p:cNvSpPr/>
            <p:nvPr/>
          </p:nvSpPr>
          <p:spPr>
            <a:xfrm>
              <a:off x="9684136" y="2707742"/>
              <a:ext cx="1355571" cy="942362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DESPLIEGUE</a:t>
              </a:r>
            </a:p>
          </p:txBody>
        </p:sp>
        <p:sp>
          <p:nvSpPr>
            <p:cNvPr id="18" name="Flowchart: Predefined Process 19">
              <a:extLst>
                <a:ext uri="{FF2B5EF4-FFF2-40B4-BE49-F238E27FC236}">
                  <a16:creationId xmlns:a16="http://schemas.microsoft.com/office/drawing/2014/main" id="{7F58021B-C53F-8F55-2209-39D238EEE0A4}"/>
                </a:ext>
              </a:extLst>
            </p:cNvPr>
            <p:cNvSpPr/>
            <p:nvPr/>
          </p:nvSpPr>
          <p:spPr>
            <a:xfrm rot="5400000">
              <a:off x="10657579" y="3269911"/>
              <a:ext cx="929964" cy="640657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lowchart: Predefined Process 20">
              <a:extLst>
                <a:ext uri="{FF2B5EF4-FFF2-40B4-BE49-F238E27FC236}">
                  <a16:creationId xmlns:a16="http://schemas.microsoft.com/office/drawing/2014/main" id="{3FCDE0CC-FCB5-FAAB-3C55-5D60723532FE}"/>
                </a:ext>
              </a:extLst>
            </p:cNvPr>
            <p:cNvSpPr/>
            <p:nvPr/>
          </p:nvSpPr>
          <p:spPr>
            <a:xfrm rot="5400000">
              <a:off x="10226515" y="3532335"/>
              <a:ext cx="929964" cy="640657"/>
            </a:xfrm>
            <a:prstGeom prst="flowChartPredefined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CDA71578-CFDF-3325-C65D-87DFA52C6797}"/>
              </a:ext>
            </a:extLst>
          </p:cNvPr>
          <p:cNvGrpSpPr/>
          <p:nvPr/>
        </p:nvGrpSpPr>
        <p:grpSpPr>
          <a:xfrm>
            <a:off x="7455698" y="2802197"/>
            <a:ext cx="1404888" cy="1980336"/>
            <a:chOff x="7455698" y="2802197"/>
            <a:chExt cx="1689382" cy="1980336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CDD20CAF-3CA9-D3E2-7654-40413E5C5AD2}"/>
                </a:ext>
              </a:extLst>
            </p:cNvPr>
            <p:cNvSpPr/>
            <p:nvPr/>
          </p:nvSpPr>
          <p:spPr>
            <a:xfrm>
              <a:off x="7455698" y="2802197"/>
              <a:ext cx="1536982" cy="18279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4BED408A-D28E-3470-26F1-62A479965D26}"/>
                </a:ext>
              </a:extLst>
            </p:cNvPr>
            <p:cNvSpPr/>
            <p:nvPr/>
          </p:nvSpPr>
          <p:spPr>
            <a:xfrm>
              <a:off x="7608098" y="2954597"/>
              <a:ext cx="1536982" cy="1827936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DASHBOARDS</a:t>
              </a:r>
            </a:p>
          </p:txBody>
        </p:sp>
      </p:grpSp>
      <p:sp>
        <p:nvSpPr>
          <p:cNvPr id="23" name="Right Arrow 25">
            <a:extLst>
              <a:ext uri="{FF2B5EF4-FFF2-40B4-BE49-F238E27FC236}">
                <a16:creationId xmlns:a16="http://schemas.microsoft.com/office/drawing/2014/main" id="{A7A3E6D8-1CB6-F7A9-E492-0F51034A00A5}"/>
              </a:ext>
            </a:extLst>
          </p:cNvPr>
          <p:cNvSpPr/>
          <p:nvPr/>
        </p:nvSpPr>
        <p:spPr>
          <a:xfrm>
            <a:off x="9014756" y="3449010"/>
            <a:ext cx="390293" cy="696136"/>
          </a:xfrm>
          <a:prstGeom prst="rightArrow">
            <a:avLst/>
          </a:prstGeom>
          <a:solidFill>
            <a:srgbClr val="8CBAE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ight Arrow 26">
            <a:extLst>
              <a:ext uri="{FF2B5EF4-FFF2-40B4-BE49-F238E27FC236}">
                <a16:creationId xmlns:a16="http://schemas.microsoft.com/office/drawing/2014/main" id="{ED3C3756-B8B8-1E76-6B50-3D909BEC278D}"/>
              </a:ext>
            </a:extLst>
          </p:cNvPr>
          <p:cNvSpPr/>
          <p:nvPr/>
        </p:nvSpPr>
        <p:spPr>
          <a:xfrm>
            <a:off x="2183239" y="3420406"/>
            <a:ext cx="390293" cy="696136"/>
          </a:xfrm>
          <a:prstGeom prst="rightArrow">
            <a:avLst/>
          </a:prstGeom>
          <a:solidFill>
            <a:srgbClr val="FFF2C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D2363534-4EF5-D95E-430D-5482AFD94EDB}"/>
              </a:ext>
            </a:extLst>
          </p:cNvPr>
          <p:cNvSpPr/>
          <p:nvPr/>
        </p:nvSpPr>
        <p:spPr>
          <a:xfrm>
            <a:off x="6924918" y="3442643"/>
            <a:ext cx="390293" cy="696136"/>
          </a:xfrm>
          <a:prstGeom prst="rightArrow">
            <a:avLst/>
          </a:prstGeom>
          <a:solidFill>
            <a:srgbClr val="E2F0D9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1D0AA93-B946-3953-6CD1-C14D6CCE382F}"/>
              </a:ext>
            </a:extLst>
          </p:cNvPr>
          <p:cNvSpPr/>
          <p:nvPr/>
        </p:nvSpPr>
        <p:spPr>
          <a:xfrm>
            <a:off x="4378616" y="3120501"/>
            <a:ext cx="659155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D2E4F4"/>
                </a:solidFill>
              </a:rPr>
              <a:t>+</a:t>
            </a:r>
          </a:p>
        </p:txBody>
      </p:sp>
      <p:pic>
        <p:nvPicPr>
          <p:cNvPr id="27" name="Imagen 26" descr="Texto&#10;&#10;Descripción generada automáticamente con confianza media">
            <a:extLst>
              <a:ext uri="{FF2B5EF4-FFF2-40B4-BE49-F238E27FC236}">
                <a16:creationId xmlns:a16="http://schemas.microsoft.com/office/drawing/2014/main" id="{A4DE8D94-66BD-BEB9-36BA-B8078744D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73D5-5517-278E-F0E5-BB0119706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8E9FE9-DFCC-C66D-57DF-881C41C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0"/>
            <a:ext cx="12173576" cy="58677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3C6C7B-90E0-72F7-691B-F2C25D5DE082}"/>
              </a:ext>
            </a:extLst>
          </p:cNvPr>
          <p:cNvSpPr/>
          <p:nvPr/>
        </p:nvSpPr>
        <p:spPr>
          <a:xfrm>
            <a:off x="18425" y="1220923"/>
            <a:ext cx="525861" cy="1620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AC2A42-B5E2-CF0F-BF0E-C62E124AABFC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0A01994-A4E1-A235-4232-C4CDBF2017F4}"/>
              </a:ext>
            </a:extLst>
          </p:cNvPr>
          <p:cNvCxnSpPr/>
          <p:nvPr/>
        </p:nvCxnSpPr>
        <p:spPr>
          <a:xfrm>
            <a:off x="359229" y="1807029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FF15072-D6DF-AF0F-A9ED-2000DB338121}"/>
              </a:ext>
            </a:extLst>
          </p:cNvPr>
          <p:cNvSpPr txBox="1"/>
          <p:nvPr/>
        </p:nvSpPr>
        <p:spPr>
          <a:xfrm>
            <a:off x="1230086" y="1622363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Tablas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E99DDE-6236-589E-FCEC-1CC989E470FE}"/>
              </a:ext>
            </a:extLst>
          </p:cNvPr>
          <p:cNvCxnSpPr/>
          <p:nvPr/>
        </p:nvCxnSpPr>
        <p:spPr>
          <a:xfrm>
            <a:off x="359229" y="2161492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5CDCB6-E2EE-4EA8-6FAE-B36DCD05F8ED}"/>
              </a:ext>
            </a:extLst>
          </p:cNvPr>
          <p:cNvSpPr txBox="1"/>
          <p:nvPr/>
        </p:nvSpPr>
        <p:spPr>
          <a:xfrm>
            <a:off x="1230086" y="1976826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Modelo relacional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EDD31D-FE84-76FC-A489-BB4CD0C36C71}"/>
              </a:ext>
            </a:extLst>
          </p:cNvPr>
          <p:cNvCxnSpPr/>
          <p:nvPr/>
        </p:nvCxnSpPr>
        <p:spPr>
          <a:xfrm>
            <a:off x="413656" y="1447799"/>
            <a:ext cx="870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5F366E-1E29-94E7-7705-2A9FA68EA9A8}"/>
              </a:ext>
            </a:extLst>
          </p:cNvPr>
          <p:cNvSpPr txBox="1"/>
          <p:nvPr/>
        </p:nvSpPr>
        <p:spPr>
          <a:xfrm>
            <a:off x="1284513" y="1263133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Informe</a:t>
            </a:r>
          </a:p>
        </p:txBody>
      </p:sp>
    </p:spTree>
    <p:extLst>
      <p:ext uri="{BB962C8B-B14F-4D97-AF65-F5344CB8AC3E}">
        <p14:creationId xmlns:p14="http://schemas.microsoft.com/office/powerpoint/2010/main" val="28975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4FA6-3C3B-9A64-18D6-F804A4DE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1EEF25A-CFC3-A980-421B-6588F701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590018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8273315-D02E-A6FB-527D-B73FCE8F1366}"/>
              </a:ext>
            </a:extLst>
          </p:cNvPr>
          <p:cNvSpPr/>
          <p:nvPr/>
        </p:nvSpPr>
        <p:spPr>
          <a:xfrm>
            <a:off x="9906000" y="1210037"/>
            <a:ext cx="1523999" cy="2316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723103-3BD7-10D2-4A0A-104117BF6BF4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/>
                </a:solidFill>
              </a:rPr>
              <a:t>Guarde los cambios </a:t>
            </a:r>
          </a:p>
        </p:txBody>
      </p:sp>
    </p:spTree>
    <p:extLst>
      <p:ext uri="{BB962C8B-B14F-4D97-AF65-F5344CB8AC3E}">
        <p14:creationId xmlns:p14="http://schemas.microsoft.com/office/powerpoint/2010/main" val="4145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5DBE-CCBB-D5CD-6E8F-5010F703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A6563-F7A3-E761-2968-15E9EB8F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8FAEA4-88E5-DA7A-C016-51805DCF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50" y="2543189"/>
            <a:ext cx="6460008" cy="177162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Construya las relaciones entre las tablas desde la vista del modelo de tablas.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1EBE65-D345-E1FB-D424-40CC09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3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71F0-34AD-E85D-23C3-1F4DC01D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A033F4-A7AC-7E34-8067-6C813C87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7"/>
            <a:ext cx="12192000" cy="617898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1F22231-1D69-6E74-76E8-211C4FEB3414}"/>
              </a:ext>
            </a:extLst>
          </p:cNvPr>
          <p:cNvSpPr/>
          <p:nvPr/>
        </p:nvSpPr>
        <p:spPr>
          <a:xfrm>
            <a:off x="2270761" y="3059434"/>
            <a:ext cx="481584" cy="1942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C0E0CF-A081-6015-FA1F-FD17D01D43E4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Note que algunas relaciones ya están creadas, pero </a:t>
            </a:r>
            <a:r>
              <a:rPr lang="es-CO" sz="2000" b="1" dirty="0">
                <a:solidFill>
                  <a:srgbClr val="FF0000"/>
                </a:solidFill>
              </a:rPr>
              <a:t>no hay relación ente el personal y los pedidos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0D9451-2615-FA4D-BB64-55C6E256825A}"/>
              </a:ext>
            </a:extLst>
          </p:cNvPr>
          <p:cNvSpPr txBox="1"/>
          <p:nvPr/>
        </p:nvSpPr>
        <p:spPr>
          <a:xfrm>
            <a:off x="3103899" y="859536"/>
            <a:ext cx="598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Los nombres de los campos de la tabla Staff son diferentes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97449B-3E74-96E6-85AB-69F88AA8F06A}"/>
              </a:ext>
            </a:extLst>
          </p:cNvPr>
          <p:cNvSpPr/>
          <p:nvPr/>
        </p:nvSpPr>
        <p:spPr>
          <a:xfrm>
            <a:off x="4572000" y="188366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587A72-5FE9-CB8B-3FAB-B1457678FC68}"/>
              </a:ext>
            </a:extLst>
          </p:cNvPr>
          <p:cNvSpPr/>
          <p:nvPr/>
        </p:nvSpPr>
        <p:spPr>
          <a:xfrm>
            <a:off x="2511553" y="548327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9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8E67C-F6AB-25A0-E7D5-4F9AF0E2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302B5-4B7B-4F6D-FA7F-C8D60E43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7"/>
            <a:ext cx="12192000" cy="61789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8A9086-E9FC-2C45-BBD8-B4EA86EB850C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Para crear la relación, arrastre </a:t>
            </a:r>
            <a:r>
              <a:rPr lang="es-CO" sz="2000" b="1" dirty="0" err="1">
                <a:solidFill>
                  <a:schemeClr val="accent1"/>
                </a:solidFill>
              </a:rPr>
              <a:t>EmployeeID</a:t>
            </a:r>
            <a:r>
              <a:rPr lang="es-CO" sz="2000" b="1" dirty="0">
                <a:solidFill>
                  <a:schemeClr val="accent1"/>
                </a:solidFill>
              </a:rPr>
              <a:t> (Staff) sobre </a:t>
            </a:r>
            <a:r>
              <a:rPr lang="es-CO" sz="2000" b="1" dirty="0" err="1">
                <a:solidFill>
                  <a:schemeClr val="accent1"/>
                </a:solidFill>
              </a:rPr>
              <a:t>SalesPersonID</a:t>
            </a:r>
            <a:r>
              <a:rPr lang="es-CO" sz="2000" b="1" dirty="0">
                <a:solidFill>
                  <a:schemeClr val="accent1"/>
                </a:solidFill>
              </a:rPr>
              <a:t> (</a:t>
            </a:r>
            <a:r>
              <a:rPr lang="es-CO" sz="2000" b="1" dirty="0" err="1">
                <a:solidFill>
                  <a:schemeClr val="accent1"/>
                </a:solidFill>
              </a:rPr>
              <a:t>Orders</a:t>
            </a:r>
            <a:r>
              <a:rPr lang="es-CO" sz="2000" b="1" dirty="0">
                <a:solidFill>
                  <a:schemeClr val="accent1"/>
                </a:solidFill>
              </a:rPr>
              <a:t>)</a:t>
            </a:r>
            <a:endParaRPr lang="es-CO" sz="2000" b="1" dirty="0">
              <a:solidFill>
                <a:srgbClr val="FF000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02D5A6-CE9A-68BA-6096-0BB3AB35AD0B}"/>
              </a:ext>
            </a:extLst>
          </p:cNvPr>
          <p:cNvSpPr/>
          <p:nvPr/>
        </p:nvSpPr>
        <p:spPr>
          <a:xfrm>
            <a:off x="4572000" y="188366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3DB697-7E17-50CB-8851-E443EC6B5CBF}"/>
              </a:ext>
            </a:extLst>
          </p:cNvPr>
          <p:cNvSpPr/>
          <p:nvPr/>
        </p:nvSpPr>
        <p:spPr>
          <a:xfrm>
            <a:off x="2511553" y="5483274"/>
            <a:ext cx="1847088" cy="2468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63CBDBFD-6E26-766B-1B9C-836E779EEF9E}"/>
              </a:ext>
            </a:extLst>
          </p:cNvPr>
          <p:cNvCxnSpPr/>
          <p:nvPr/>
        </p:nvCxnSpPr>
        <p:spPr>
          <a:xfrm flipH="1">
            <a:off x="4358641" y="2130552"/>
            <a:ext cx="213359" cy="3352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5D1FC00-8934-6CF9-DC08-EEC2D446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59" y="786384"/>
            <a:ext cx="4414249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AFF26-6754-CD95-D40B-9973FBDD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750CBD4-936C-65EE-E4D2-1383D4CD7765}"/>
              </a:ext>
            </a:extLst>
          </p:cNvPr>
          <p:cNvSpPr txBox="1"/>
          <p:nvPr/>
        </p:nvSpPr>
        <p:spPr>
          <a:xfrm>
            <a:off x="0" y="63122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Para crear la relación, arrastre </a:t>
            </a:r>
            <a:r>
              <a:rPr lang="es-CO" sz="2000" b="1" dirty="0" err="1">
                <a:solidFill>
                  <a:schemeClr val="accent1"/>
                </a:solidFill>
              </a:rPr>
              <a:t>EmployeeID</a:t>
            </a:r>
            <a:r>
              <a:rPr lang="es-CO" sz="2000" b="1" dirty="0">
                <a:solidFill>
                  <a:schemeClr val="accent1"/>
                </a:solidFill>
              </a:rPr>
              <a:t> (Staff) sobre </a:t>
            </a:r>
            <a:r>
              <a:rPr lang="es-CO" sz="2000" b="1" dirty="0" err="1">
                <a:solidFill>
                  <a:schemeClr val="accent1"/>
                </a:solidFill>
              </a:rPr>
              <a:t>SalesPersonID</a:t>
            </a:r>
            <a:r>
              <a:rPr lang="es-CO" sz="2000" b="1" dirty="0">
                <a:solidFill>
                  <a:schemeClr val="accent1"/>
                </a:solidFill>
              </a:rPr>
              <a:t> (</a:t>
            </a:r>
            <a:r>
              <a:rPr lang="es-CO" sz="2000" b="1" dirty="0" err="1">
                <a:solidFill>
                  <a:schemeClr val="accent1"/>
                </a:solidFill>
              </a:rPr>
              <a:t>Orders</a:t>
            </a:r>
            <a:r>
              <a:rPr lang="es-CO" sz="2000" b="1" dirty="0">
                <a:solidFill>
                  <a:schemeClr val="accent1"/>
                </a:solidFill>
              </a:rPr>
              <a:t>)</a:t>
            </a:r>
            <a:endParaRPr lang="es-CO" sz="2000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4A0451-C9FA-B8B2-E02A-DA6A09CB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5"/>
            <a:ext cx="12192000" cy="62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4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80BB3-FE91-87AC-8430-07F55AA4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9C561-238B-0C56-950F-69A6248D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9FEBB7-681D-EACE-5BA9-CE87975B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50" y="2543189"/>
            <a:ext cx="6460008" cy="177162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CO" sz="3200" dirty="0"/>
              <a:t>Haga una visualización que le permita resumir los ingresos que generó cada estado en un mapa y codifique los colores por país.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200E54-C352-E873-059F-0790158A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3D3190-286F-DA8B-9E5F-D4390701160D}"/>
              </a:ext>
            </a:extLst>
          </p:cNvPr>
          <p:cNvSpPr txBox="1"/>
          <p:nvPr/>
        </p:nvSpPr>
        <p:spPr>
          <a:xfrm>
            <a:off x="9497568" y="5733288"/>
            <a:ext cx="206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el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48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8799-98E4-534F-4A35-A20DB97D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D171A-874C-921F-3450-33451D0A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F030997-CA21-13E2-1803-A98F9791BBFC}"/>
              </a:ext>
            </a:extLst>
          </p:cNvPr>
          <p:cNvSpPr/>
          <p:nvPr/>
        </p:nvSpPr>
        <p:spPr>
          <a:xfrm>
            <a:off x="0" y="983746"/>
            <a:ext cx="256032" cy="37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3D7AF24-6FC1-40EC-8EA2-F61DD252DF3B}"/>
              </a:ext>
            </a:extLst>
          </p:cNvPr>
          <p:cNvCxnSpPr/>
          <p:nvPr/>
        </p:nvCxnSpPr>
        <p:spPr>
          <a:xfrm>
            <a:off x="329184" y="1197864"/>
            <a:ext cx="466344" cy="109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37DF58C-4C19-EC01-6AAF-1398115A5E02}"/>
              </a:ext>
            </a:extLst>
          </p:cNvPr>
          <p:cNvSpPr txBox="1"/>
          <p:nvPr/>
        </p:nvSpPr>
        <p:spPr>
          <a:xfrm>
            <a:off x="795528" y="1152144"/>
            <a:ext cx="288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Lienzo para la visualización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1A4015-461A-7548-A1BC-411A49D67E5E}"/>
              </a:ext>
            </a:extLst>
          </p:cNvPr>
          <p:cNvSpPr/>
          <p:nvPr/>
        </p:nvSpPr>
        <p:spPr>
          <a:xfrm>
            <a:off x="8638032" y="1063372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B394900-79EF-CED7-9227-22EC04DF8B53}"/>
              </a:ext>
            </a:extLst>
          </p:cNvPr>
          <p:cNvCxnSpPr>
            <a:cxnSpLocks/>
          </p:cNvCxnSpPr>
          <p:nvPr/>
        </p:nvCxnSpPr>
        <p:spPr>
          <a:xfrm flipH="1" flipV="1">
            <a:off x="8074152" y="2067877"/>
            <a:ext cx="475488" cy="99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993074-F8B1-E660-3D14-99E3FF44E86E}"/>
              </a:ext>
            </a:extLst>
          </p:cNvPr>
          <p:cNvSpPr txBox="1"/>
          <p:nvPr/>
        </p:nvSpPr>
        <p:spPr>
          <a:xfrm>
            <a:off x="6655352" y="169854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filtros</a:t>
            </a:r>
          </a:p>
        </p:txBody>
      </p:sp>
    </p:spTree>
    <p:extLst>
      <p:ext uri="{BB962C8B-B14F-4D97-AF65-F5344CB8AC3E}">
        <p14:creationId xmlns:p14="http://schemas.microsoft.com/office/powerpoint/2010/main" val="71061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83F3-B344-7BE5-2558-F362A4F2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64C5CE-6925-8816-7851-48AD8C03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4D33520-F787-1D60-4EFD-7121FED6B720}"/>
              </a:ext>
            </a:extLst>
          </p:cNvPr>
          <p:cNvSpPr/>
          <p:nvPr/>
        </p:nvSpPr>
        <p:spPr>
          <a:xfrm>
            <a:off x="9866376" y="1152144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76E849-4D50-83A6-5BD1-EF4BA846B62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8394216" y="1846728"/>
            <a:ext cx="1472160" cy="384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47FA34-5369-D99A-A921-916712F6FA4F}"/>
              </a:ext>
            </a:extLst>
          </p:cNvPr>
          <p:cNvSpPr txBox="1"/>
          <p:nvPr/>
        </p:nvSpPr>
        <p:spPr>
          <a:xfrm>
            <a:off x="5785104" y="1662062"/>
            <a:ext cx="260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visualizaciones</a:t>
            </a:r>
          </a:p>
        </p:txBody>
      </p:sp>
    </p:spTree>
    <p:extLst>
      <p:ext uri="{BB962C8B-B14F-4D97-AF65-F5344CB8AC3E}">
        <p14:creationId xmlns:p14="http://schemas.microsoft.com/office/powerpoint/2010/main" val="14685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9D6F9-EAF6-1F00-32B5-02BAA204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656B18-2609-46FE-98AC-9522E0F3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582"/>
            <a:ext cx="12192000" cy="630883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CF8D612-A0B5-A7C3-E77B-F67FE7AE2B45}"/>
              </a:ext>
            </a:extLst>
          </p:cNvPr>
          <p:cNvSpPr/>
          <p:nvPr/>
        </p:nvSpPr>
        <p:spPr>
          <a:xfrm>
            <a:off x="11014474" y="1107758"/>
            <a:ext cx="1228344" cy="200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E4E5EBB-95C7-A7A8-7457-28DD4BDC5010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8395084" y="1794629"/>
            <a:ext cx="2619390" cy="59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1FAD6D-87C0-6792-F7B1-3ABCC455FC92}"/>
              </a:ext>
            </a:extLst>
          </p:cNvPr>
          <p:cNvSpPr txBox="1"/>
          <p:nvPr/>
        </p:nvSpPr>
        <p:spPr>
          <a:xfrm>
            <a:off x="5584506" y="1609963"/>
            <a:ext cx="281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Panel de tablas y variables</a:t>
            </a:r>
          </a:p>
        </p:txBody>
      </p:sp>
    </p:spTree>
    <p:extLst>
      <p:ext uri="{BB962C8B-B14F-4D97-AF65-F5344CB8AC3E}">
        <p14:creationId xmlns:p14="http://schemas.microsoft.com/office/powerpoint/2010/main" val="30531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17C0-3F9D-0812-64DB-D505F9C3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586F8-D745-9FFE-1BD0-9C1D6DF8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Cargue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086D-29B4-FD7A-7BB5-6A21622C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92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BI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conectarse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gran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locales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A80100-969C-FE95-4453-AAE176E6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42" y="2875885"/>
            <a:ext cx="4312508" cy="3133803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672F68-14B6-D05C-6685-8F9069E59835}"/>
              </a:ext>
            </a:extLst>
          </p:cNvPr>
          <p:cNvGraphicFramePr/>
          <p:nvPr/>
        </p:nvGraphicFramePr>
        <p:xfrm>
          <a:off x="435429" y="2875885"/>
          <a:ext cx="5392615" cy="3273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2DAF0903-3546-6809-E551-3FCB48FDD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3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5993-D449-BCC2-BDEB-CE0ACBB1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140DFC1-E064-8284-37BF-DD1CA2CD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38C741F-486C-1C7C-A293-15049E8B5DB8}"/>
              </a:ext>
            </a:extLst>
          </p:cNvPr>
          <p:cNvCxnSpPr>
            <a:cxnSpLocks/>
          </p:cNvCxnSpPr>
          <p:nvPr/>
        </p:nvCxnSpPr>
        <p:spPr>
          <a:xfrm flipH="1" flipV="1">
            <a:off x="2578608" y="978408"/>
            <a:ext cx="8705088" cy="2340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49C1373-8DC8-A0B8-0786-A676035566A4}"/>
              </a:ext>
            </a:extLst>
          </p:cNvPr>
          <p:cNvSpPr txBox="1"/>
          <p:nvPr/>
        </p:nvSpPr>
        <p:spPr>
          <a:xfrm>
            <a:off x="5654827" y="1366099"/>
            <a:ext cx="275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Crear el campo calculado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873674-FC2C-2824-B094-7D47B03FEAC2}"/>
              </a:ext>
            </a:extLst>
          </p:cNvPr>
          <p:cNvSpPr txBox="1"/>
          <p:nvPr/>
        </p:nvSpPr>
        <p:spPr>
          <a:xfrm>
            <a:off x="5430457" y="136609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608C7D-D5ED-1481-88D0-E678E3ED540F}"/>
              </a:ext>
            </a:extLst>
          </p:cNvPr>
          <p:cNvSpPr txBox="1"/>
          <p:nvPr/>
        </p:nvSpPr>
        <p:spPr>
          <a:xfrm>
            <a:off x="201168" y="6419088"/>
            <a:ext cx="206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el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04EB-073A-C04B-788E-92671E78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CB1F96-85C4-3B28-DA7C-1FEA843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D72BC9-02AD-2CA8-1CB3-81F8ABEDB4B1}"/>
              </a:ext>
            </a:extLst>
          </p:cNvPr>
          <p:cNvCxnSpPr>
            <a:cxnSpLocks/>
          </p:cNvCxnSpPr>
          <p:nvPr/>
        </p:nvCxnSpPr>
        <p:spPr>
          <a:xfrm flipH="1">
            <a:off x="3044952" y="2203704"/>
            <a:ext cx="8293608" cy="153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D1CA74D-7142-4DBA-0969-1CFE93A60248}"/>
              </a:ext>
            </a:extLst>
          </p:cNvPr>
          <p:cNvSpPr txBox="1"/>
          <p:nvPr/>
        </p:nvSpPr>
        <p:spPr>
          <a:xfrm>
            <a:off x="5653084" y="2276856"/>
            <a:ext cx="335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Señale el país y asigne un gráfico de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7B73EB-FF26-0E58-6F22-6AE46140EEB2}"/>
              </a:ext>
            </a:extLst>
          </p:cNvPr>
          <p:cNvSpPr txBox="1"/>
          <p:nvPr/>
        </p:nvSpPr>
        <p:spPr>
          <a:xfrm>
            <a:off x="5430457" y="2276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E881D2-C592-C52E-B240-924CE55655E8}"/>
              </a:ext>
            </a:extLst>
          </p:cNvPr>
          <p:cNvSpPr/>
          <p:nvPr/>
        </p:nvSpPr>
        <p:spPr>
          <a:xfrm>
            <a:off x="10085832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6027108-0592-3188-7AF7-4C734CCB2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68712" y="3410712"/>
            <a:ext cx="1069848" cy="539496"/>
          </a:xfrm>
          <a:prstGeom prst="bentConnector3">
            <a:avLst>
              <a:gd name="adj1" fmla="val 995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DB68A8-52E1-7E2F-A5D5-2E54AE2B26D2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7DC7DFF-27AC-B5DF-9930-78EB90011F0F}"/>
              </a:ext>
            </a:extLst>
          </p:cNvPr>
          <p:cNvSpPr txBox="1"/>
          <p:nvPr/>
        </p:nvSpPr>
        <p:spPr>
          <a:xfrm>
            <a:off x="7127748" y="3680459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el tamaño de la burbuja según los ingresos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FACCCB-1FDB-10B7-1DC8-2381E128BF03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98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DC61-644D-3523-30B2-D0830BF4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2EF95B-AE6E-43DF-599B-5ADF0EB7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E32005B-DE8E-B47E-6BCF-4F942ED74C80}"/>
              </a:ext>
            </a:extLst>
          </p:cNvPr>
          <p:cNvCxnSpPr>
            <a:cxnSpLocks/>
          </p:cNvCxnSpPr>
          <p:nvPr/>
        </p:nvCxnSpPr>
        <p:spPr>
          <a:xfrm flipH="1">
            <a:off x="3044952" y="2203704"/>
            <a:ext cx="8293608" cy="153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BA75DC-625D-2123-C94D-195268FE228D}"/>
              </a:ext>
            </a:extLst>
          </p:cNvPr>
          <p:cNvSpPr txBox="1"/>
          <p:nvPr/>
        </p:nvSpPr>
        <p:spPr>
          <a:xfrm>
            <a:off x="5653084" y="2276856"/>
            <a:ext cx="335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Señale el país y asigne un gráfico de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8031A3-AADD-95F0-E5D3-E61F7788254E}"/>
              </a:ext>
            </a:extLst>
          </p:cNvPr>
          <p:cNvSpPr txBox="1"/>
          <p:nvPr/>
        </p:nvSpPr>
        <p:spPr>
          <a:xfrm>
            <a:off x="5430457" y="227685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8B01968-D32F-8B2B-D480-E263BEFBAB1B}"/>
              </a:ext>
            </a:extLst>
          </p:cNvPr>
          <p:cNvSpPr/>
          <p:nvPr/>
        </p:nvSpPr>
        <p:spPr>
          <a:xfrm>
            <a:off x="10085832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19B8ED4-972D-71A7-611E-F534B954D2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68712" y="3410712"/>
            <a:ext cx="1069848" cy="539496"/>
          </a:xfrm>
          <a:prstGeom prst="bentConnector3">
            <a:avLst>
              <a:gd name="adj1" fmla="val 995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2069A0-DA1F-E5A0-4D83-E9640BA4465F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D2D8E5-B2D1-BF24-2576-8C5AA4E37CFA}"/>
              </a:ext>
            </a:extLst>
          </p:cNvPr>
          <p:cNvSpPr txBox="1"/>
          <p:nvPr/>
        </p:nvSpPr>
        <p:spPr>
          <a:xfrm>
            <a:off x="7127748" y="3680459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el tamaño de la burbuja según los ingresos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41639-C188-F836-75F4-69AC15253368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9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7187-AD30-2532-F173-1DB7810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1A9880-0893-51F0-4482-998C4167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225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A614564-1075-79FE-D95A-46D856C1CD42}"/>
              </a:ext>
            </a:extLst>
          </p:cNvPr>
          <p:cNvCxnSpPr>
            <a:cxnSpLocks/>
          </p:cNvCxnSpPr>
          <p:nvPr/>
        </p:nvCxnSpPr>
        <p:spPr>
          <a:xfrm flipH="1">
            <a:off x="5430457" y="2203704"/>
            <a:ext cx="5908103" cy="1307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82C8EB-E182-2AE6-038F-63F6023D3BE5}"/>
              </a:ext>
            </a:extLst>
          </p:cNvPr>
          <p:cNvSpPr txBox="1"/>
          <p:nvPr/>
        </p:nvSpPr>
        <p:spPr>
          <a:xfrm>
            <a:off x="5653084" y="2404872"/>
            <a:ext cx="335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Agregue un </a:t>
            </a:r>
            <a:r>
              <a:rPr lang="es-CO" dirty="0" err="1">
                <a:solidFill>
                  <a:schemeClr val="accent1"/>
                </a:solidFill>
              </a:rPr>
              <a:t>treemap</a:t>
            </a:r>
            <a:r>
              <a:rPr lang="es-CO" dirty="0">
                <a:solidFill>
                  <a:schemeClr val="accent1"/>
                </a:solidFill>
              </a:rPr>
              <a:t> por país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97AE00-B1B5-724C-BBD9-07CA1DFA0AD3}"/>
              </a:ext>
            </a:extLst>
          </p:cNvPr>
          <p:cNvSpPr txBox="1"/>
          <p:nvPr/>
        </p:nvSpPr>
        <p:spPr>
          <a:xfrm>
            <a:off x="5430457" y="240487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FF91AE3-08F2-D6F2-F811-BC605491719A}"/>
              </a:ext>
            </a:extLst>
          </p:cNvPr>
          <p:cNvSpPr/>
          <p:nvPr/>
        </p:nvSpPr>
        <p:spPr>
          <a:xfrm>
            <a:off x="9912096" y="1993392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39B52011-3F7D-A27C-F10B-89FDCB17F7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01384" y="3410712"/>
            <a:ext cx="4837176" cy="5929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DC1DD-AA7F-B16C-F948-16F4D8197830}"/>
              </a:ext>
            </a:extLst>
          </p:cNvPr>
          <p:cNvSpPr txBox="1"/>
          <p:nvPr/>
        </p:nvSpPr>
        <p:spPr>
          <a:xfrm>
            <a:off x="10420033" y="3059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F5A3CC-678C-EB6D-0FF8-CCC5FC7ACD1B}"/>
              </a:ext>
            </a:extLst>
          </p:cNvPr>
          <p:cNvSpPr txBox="1"/>
          <p:nvPr/>
        </p:nvSpPr>
        <p:spPr>
          <a:xfrm>
            <a:off x="6615684" y="3978751"/>
            <a:ext cx="295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Asigne los ingresos al </a:t>
            </a:r>
            <a:r>
              <a:rPr lang="es-CO" dirty="0" err="1">
                <a:solidFill>
                  <a:schemeClr val="accent1"/>
                </a:solidFill>
              </a:rPr>
              <a:t>Treemap</a:t>
            </a:r>
            <a:endParaRPr lang="es-CO" dirty="0">
              <a:solidFill>
                <a:schemeClr val="accent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C4852E-8014-5640-1E8C-44D628D8FC80}"/>
              </a:ext>
            </a:extLst>
          </p:cNvPr>
          <p:cNvSpPr txBox="1"/>
          <p:nvPr/>
        </p:nvSpPr>
        <p:spPr>
          <a:xfrm>
            <a:off x="201168" y="6419088"/>
            <a:ext cx="13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/>
              </a:rPr>
              <a:t>Ver el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17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6" grpId="0" animBg="1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CE98-AE00-8EAD-5AE0-76FDFC9AE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57CC-630F-F938-CF46-E35931A5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6008B-CB5A-64AB-955E-1231D67D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Agregue un calendario que permita hacer un análisis por fechas. Construya una tabla con las fechas, el año y el mes.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1CE380-FA10-E67F-AA25-5ECF3393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2BB2C32-8912-2BEC-7293-49A12A7236D4}"/>
              </a:ext>
            </a:extLst>
          </p:cNvPr>
          <p:cNvSpPr txBox="1"/>
          <p:nvPr/>
        </p:nvSpPr>
        <p:spPr>
          <a:xfrm>
            <a:off x="9579429" y="4993495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4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730B-0F25-4401-33F5-996395EE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C45FE-AEA7-86A9-8E23-9D0ABC3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FF5D5-A4F6-08A4-D7A1-B1F420006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51" y="1920818"/>
            <a:ext cx="10179273" cy="3016363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Crear una nueva tabla por DAX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las fechas usando la función CALENDAR, desde el 1 de julio del 2017 hasta la última compra más 60 días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variables para el año y el mes con el fin de poder filtrar el informe por estas características.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Cree la relación entre la tabla “Calendario” y “</a:t>
            </a:r>
            <a:r>
              <a:rPr lang="es-CO" dirty="0" err="1"/>
              <a:t>Orders</a:t>
            </a:r>
            <a:r>
              <a:rPr lang="es-CO" dirty="0"/>
              <a:t>” por “Date” y “</a:t>
            </a:r>
            <a:r>
              <a:rPr lang="es-CO" dirty="0" err="1"/>
              <a:t>OrderDate</a:t>
            </a:r>
            <a:r>
              <a:rPr lang="es-CO" dirty="0"/>
              <a:t>”.</a:t>
            </a:r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A565A-1283-8A0C-7396-C117ADBDA6DB}"/>
              </a:ext>
            </a:extLst>
          </p:cNvPr>
          <p:cNvSpPr txBox="1"/>
          <p:nvPr/>
        </p:nvSpPr>
        <p:spPr>
          <a:xfrm>
            <a:off x="1371600" y="5559552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7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BE30-51A6-8294-A136-B463DE9B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779CB-8D28-0212-0A5D-FDBDE2AD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 tabla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0543F3-DC64-4ADF-61EC-D58C6A4F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2" y="1164770"/>
            <a:ext cx="5098829" cy="5554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3BBD2AF-7461-1617-7A07-218643A7F319}"/>
              </a:ext>
            </a:extLst>
          </p:cNvPr>
          <p:cNvSpPr/>
          <p:nvPr/>
        </p:nvSpPr>
        <p:spPr>
          <a:xfrm>
            <a:off x="125332" y="2313432"/>
            <a:ext cx="240428" cy="23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69A2CFF-5BD6-5F57-EC3F-C637A4E2B70F}"/>
              </a:ext>
            </a:extLst>
          </p:cNvPr>
          <p:cNvCxnSpPr>
            <a:cxnSpLocks/>
          </p:cNvCxnSpPr>
          <p:nvPr/>
        </p:nvCxnSpPr>
        <p:spPr>
          <a:xfrm flipH="1">
            <a:off x="365760" y="2441448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B8A2CF54-7750-F2B3-E4D7-41C959EA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23" y="1135108"/>
            <a:ext cx="5872577" cy="5584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656A2A1-575F-48C9-D327-81E8788AEF5F}"/>
              </a:ext>
            </a:extLst>
          </p:cNvPr>
          <p:cNvSpPr/>
          <p:nvPr/>
        </p:nvSpPr>
        <p:spPr>
          <a:xfrm>
            <a:off x="9897220" y="1386840"/>
            <a:ext cx="362348" cy="652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4E120-983B-C369-B23D-8CD39EBDE4A8}"/>
              </a:ext>
            </a:extLst>
          </p:cNvPr>
          <p:cNvSpPr txBox="1"/>
          <p:nvPr/>
        </p:nvSpPr>
        <p:spPr>
          <a:xfrm>
            <a:off x="1306973" y="22567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91DA0ED-7044-926E-4A76-A5C1051B0083}"/>
              </a:ext>
            </a:extLst>
          </p:cNvPr>
          <p:cNvSpPr txBox="1"/>
          <p:nvPr/>
        </p:nvSpPr>
        <p:spPr>
          <a:xfrm>
            <a:off x="10249935" y="12021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2535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A2C8-21EC-FB92-5AEB-E1680C44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7CBC36-1675-ECEE-813B-DE93BDAD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60"/>
          <a:stretch/>
        </p:blipFill>
        <p:spPr>
          <a:xfrm>
            <a:off x="0" y="1233610"/>
            <a:ext cx="6506483" cy="53226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584E33-B56D-9B07-56A5-73063775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 tabla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3354E9-9E72-753A-9052-85AAE885EE02}"/>
              </a:ext>
            </a:extLst>
          </p:cNvPr>
          <p:cNvSpPr/>
          <p:nvPr/>
        </p:nvSpPr>
        <p:spPr>
          <a:xfrm>
            <a:off x="1066544" y="2465898"/>
            <a:ext cx="4538727" cy="36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884D0A9-14A3-F9DD-A153-F56CE6541E48}"/>
              </a:ext>
            </a:extLst>
          </p:cNvPr>
          <p:cNvSpPr/>
          <p:nvPr/>
        </p:nvSpPr>
        <p:spPr>
          <a:xfrm>
            <a:off x="4813156" y="1493398"/>
            <a:ext cx="1282844" cy="903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FE60F6-26E5-AAD3-2AB5-C69C4264AF0C}"/>
              </a:ext>
            </a:extLst>
          </p:cNvPr>
          <p:cNvSpPr txBox="1"/>
          <p:nvPr/>
        </p:nvSpPr>
        <p:spPr>
          <a:xfrm>
            <a:off x="1778481" y="3163824"/>
            <a:ext cx="4538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accent1"/>
                </a:solidFill>
              </a:rPr>
              <a:t>La tabla se denomina “Calendario”</a:t>
            </a:r>
          </a:p>
          <a:p>
            <a:endParaRPr lang="es-CO" sz="1600" b="1" dirty="0">
              <a:solidFill>
                <a:schemeClr val="accent1"/>
              </a:solidFill>
            </a:endParaRPr>
          </a:p>
          <a:p>
            <a:r>
              <a:rPr lang="es-CO" sz="1600" b="1" dirty="0">
                <a:solidFill>
                  <a:schemeClr val="accent1"/>
                </a:solidFill>
              </a:rPr>
              <a:t>Permite elegir fechas desde el 01/Julio/2017 y hasta 60 días después de la última orden </a:t>
            </a:r>
          </a:p>
          <a:p>
            <a:pPr marL="342900" indent="-342900">
              <a:buAutoNum type="arabicPeriod"/>
            </a:pPr>
            <a:endParaRPr lang="es-CO" sz="1600" b="1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DC437C-60A2-C562-53CB-188B725FC6E4}"/>
              </a:ext>
            </a:extLst>
          </p:cNvPr>
          <p:cNvSpPr txBox="1"/>
          <p:nvPr/>
        </p:nvSpPr>
        <p:spPr>
          <a:xfrm>
            <a:off x="1257273" y="21152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262722-DDC8-24EA-E2A9-E30DEC72FEDA}"/>
              </a:ext>
            </a:extLst>
          </p:cNvPr>
          <p:cNvSpPr txBox="1"/>
          <p:nvPr/>
        </p:nvSpPr>
        <p:spPr>
          <a:xfrm>
            <a:off x="4813156" y="1146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278E9-B5B7-D071-7287-9AA42539E0AA}"/>
              </a:ext>
            </a:extLst>
          </p:cNvPr>
          <p:cNvSpPr txBox="1"/>
          <p:nvPr/>
        </p:nvSpPr>
        <p:spPr>
          <a:xfrm>
            <a:off x="6097524" y="1644719"/>
            <a:ext cx="404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chemeClr val="accent1"/>
                </a:solidFill>
              </a:rPr>
              <a:t>Marque la tabla como tabla de fechas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7FA3027-B8AA-90F1-0363-11675565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64" y="2049213"/>
            <a:ext cx="4676241" cy="3888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24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62A87-1C12-F37A-BFDF-54722E13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5C7DD3-20C0-C31F-5486-7C421948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93" y="1146077"/>
            <a:ext cx="7336899" cy="5585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B58248-D27B-7B70-C3AD-214A16DD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562556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Formato de la fecha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FD91D55-29CA-53D6-F544-DFBC22A6E822}"/>
              </a:ext>
            </a:extLst>
          </p:cNvPr>
          <p:cNvSpPr/>
          <p:nvPr/>
        </p:nvSpPr>
        <p:spPr>
          <a:xfrm>
            <a:off x="2496313" y="2465898"/>
            <a:ext cx="1700784" cy="41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B2B52D3-AFB3-508B-270E-056BABCC2A9A}"/>
              </a:ext>
            </a:extLst>
          </p:cNvPr>
          <p:cNvSpPr/>
          <p:nvPr/>
        </p:nvSpPr>
        <p:spPr>
          <a:xfrm>
            <a:off x="4813156" y="1493398"/>
            <a:ext cx="4147964" cy="4605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7F2283-04AA-A35F-B321-831C187C2615}"/>
              </a:ext>
            </a:extLst>
          </p:cNvPr>
          <p:cNvSpPr txBox="1"/>
          <p:nvPr/>
        </p:nvSpPr>
        <p:spPr>
          <a:xfrm>
            <a:off x="2346710" y="21379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D39915-598D-CF7E-BF63-39CDD5FC3EBF}"/>
              </a:ext>
            </a:extLst>
          </p:cNvPr>
          <p:cNvSpPr txBox="1"/>
          <p:nvPr/>
        </p:nvSpPr>
        <p:spPr>
          <a:xfrm>
            <a:off x="4813156" y="11460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162DFA-EDF2-7633-118F-1798B0B587B9}"/>
              </a:ext>
            </a:extLst>
          </p:cNvPr>
          <p:cNvSpPr/>
          <p:nvPr/>
        </p:nvSpPr>
        <p:spPr>
          <a:xfrm>
            <a:off x="5045168" y="2306238"/>
            <a:ext cx="2578608" cy="246888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054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E4CB3-8110-AB8B-3188-FEB26514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8B66638-3721-9E6D-1225-0DF5A564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51" y="1330743"/>
            <a:ext cx="10402752" cy="53919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6BF585-664C-C102-645C-3504D847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Creación de las columnas de año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FE88DD-2795-75D0-CD66-5D56D2F555C9}"/>
              </a:ext>
            </a:extLst>
          </p:cNvPr>
          <p:cNvSpPr/>
          <p:nvPr/>
        </p:nvSpPr>
        <p:spPr>
          <a:xfrm>
            <a:off x="10356057" y="1544708"/>
            <a:ext cx="850392" cy="1134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F9BCB5-52A5-5841-9D5C-4DB38216AC98}"/>
              </a:ext>
            </a:extLst>
          </p:cNvPr>
          <p:cNvSpPr txBox="1"/>
          <p:nvPr/>
        </p:nvSpPr>
        <p:spPr>
          <a:xfrm>
            <a:off x="10283702" y="12147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A62855-8CB8-0135-102C-8C527B4B5325}"/>
              </a:ext>
            </a:extLst>
          </p:cNvPr>
          <p:cNvSpPr/>
          <p:nvPr/>
        </p:nvSpPr>
        <p:spPr>
          <a:xfrm>
            <a:off x="5045168" y="2306238"/>
            <a:ext cx="2578608" cy="246888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606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0949E-88AD-DEC3-2D4F-E4B084A1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B7016-DC91-176F-2B82-F1090584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Modelo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67DEF-8C4F-DF98-C04A-F8FA440C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322"/>
            <a:ext cx="10515600" cy="92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 Power BI se </a:t>
            </a:r>
            <a:r>
              <a:rPr lang="en-US" dirty="0" err="1"/>
              <a:t>denomina</a:t>
            </a:r>
            <a:r>
              <a:rPr lang="en-US" dirty="0"/>
              <a:t> “</a:t>
            </a:r>
            <a:r>
              <a:rPr lang="en-US" dirty="0" err="1"/>
              <a:t>Modelo</a:t>
            </a:r>
            <a:r>
              <a:rPr lang="en-US" dirty="0"/>
              <a:t>”  a las </a:t>
            </a:r>
            <a:r>
              <a:rPr lang="en-US" dirty="0" err="1"/>
              <a:t>conexiones</a:t>
            </a:r>
            <a:r>
              <a:rPr lang="en-US" dirty="0"/>
              <a:t> </a:t>
            </a:r>
            <a:r>
              <a:rPr lang="en-US" dirty="0" err="1"/>
              <a:t>lógicas</a:t>
            </a:r>
            <a:r>
              <a:rPr lang="en-US" dirty="0"/>
              <a:t> y </a:t>
            </a:r>
            <a:r>
              <a:rPr lang="en-US" dirty="0" err="1"/>
              <a:t>relaciones</a:t>
            </a:r>
            <a:r>
              <a:rPr lang="en-US" dirty="0"/>
              <a:t> entre las </a:t>
            </a:r>
            <a:r>
              <a:rPr lang="en-US" dirty="0" err="1"/>
              <a:t>tablas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6" name="Picture 4" descr="Diagrama&#10;&#10;Descripción generada automáticamente">
            <a:extLst>
              <a:ext uri="{FF2B5EF4-FFF2-40B4-BE49-F238E27FC236}">
                <a16:creationId xmlns:a16="http://schemas.microsoft.com/office/drawing/2014/main" id="{EA726957-488E-1324-610D-0A10F77D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5" y="2901680"/>
            <a:ext cx="3818696" cy="3247677"/>
          </a:xfrm>
          <a:prstGeom prst="rect">
            <a:avLst/>
          </a:prstGeom>
          <a:ln>
            <a:solidFill>
              <a:srgbClr val="212121"/>
            </a:solidFill>
          </a:ln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EB0144C-BDE3-AF60-F83B-2CE29E783D55}"/>
              </a:ext>
            </a:extLst>
          </p:cNvPr>
          <p:cNvGraphicFramePr/>
          <p:nvPr/>
        </p:nvGraphicFramePr>
        <p:xfrm>
          <a:off x="522514" y="2875884"/>
          <a:ext cx="5576835" cy="333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547D914F-12A9-6AD6-2A38-ED358354C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9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D83CB-1152-A9E8-EF0B-D2370D71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B17C9F-6F2E-7A0F-FE36-8E0BAA22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05"/>
          <a:stretch/>
        </p:blipFill>
        <p:spPr>
          <a:xfrm>
            <a:off x="339162" y="1399446"/>
            <a:ext cx="3284552" cy="52394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D4CBE7-D051-6C23-6E4B-55F6C250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Variables de año y 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DFD6D84-9198-1B3D-2DD9-F356FF7FDB15}"/>
              </a:ext>
            </a:extLst>
          </p:cNvPr>
          <p:cNvSpPr/>
          <p:nvPr/>
        </p:nvSpPr>
        <p:spPr>
          <a:xfrm>
            <a:off x="1444752" y="2514600"/>
            <a:ext cx="2240279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02D684-4972-70AB-33FA-E31AE9711BA4}"/>
              </a:ext>
            </a:extLst>
          </p:cNvPr>
          <p:cNvSpPr txBox="1"/>
          <p:nvPr/>
        </p:nvSpPr>
        <p:spPr>
          <a:xfrm>
            <a:off x="1731014" y="22125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E469E4-E874-1469-6EFF-9A9D2CFB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16" y="1532192"/>
            <a:ext cx="3467584" cy="51346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7D65125-1FC6-9205-F408-9A3A5BF17F6F}"/>
              </a:ext>
            </a:extLst>
          </p:cNvPr>
          <p:cNvSpPr/>
          <p:nvPr/>
        </p:nvSpPr>
        <p:spPr>
          <a:xfrm>
            <a:off x="5345692" y="1661900"/>
            <a:ext cx="2319008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D8F506-2FBB-615D-9830-D2CFD1739652}"/>
              </a:ext>
            </a:extLst>
          </p:cNvPr>
          <p:cNvSpPr txBox="1"/>
          <p:nvPr/>
        </p:nvSpPr>
        <p:spPr>
          <a:xfrm>
            <a:off x="6783199" y="12668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298DAB-0EE4-766E-EFCA-228C0EEBA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855"/>
          <a:stretch/>
        </p:blipFill>
        <p:spPr>
          <a:xfrm>
            <a:off x="8073896" y="1485948"/>
            <a:ext cx="3658111" cy="527159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EA15B7-CA9C-EC4B-6B70-D21F4CD3C26A}"/>
              </a:ext>
            </a:extLst>
          </p:cNvPr>
          <p:cNvSpPr/>
          <p:nvPr/>
        </p:nvSpPr>
        <p:spPr>
          <a:xfrm>
            <a:off x="8813276" y="1532192"/>
            <a:ext cx="2699020" cy="37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ACC229-7A28-3CD0-DE1A-BBCDE2268721}"/>
              </a:ext>
            </a:extLst>
          </p:cNvPr>
          <p:cNvSpPr txBox="1"/>
          <p:nvPr/>
        </p:nvSpPr>
        <p:spPr>
          <a:xfrm>
            <a:off x="9594853" y="11038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52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AA233-DD42-5A59-B3ED-D094F0626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83BC20-1D25-0682-BCF1-4A73F109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7" y="1164770"/>
            <a:ext cx="9101573" cy="56505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863387-2EE7-5DF1-C47B-28DDC2FE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Relación entre tablas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0F9DAA-91B7-A488-9271-C332D6FD7862}"/>
              </a:ext>
            </a:extLst>
          </p:cNvPr>
          <p:cNvSpPr/>
          <p:nvPr/>
        </p:nvSpPr>
        <p:spPr>
          <a:xfrm>
            <a:off x="1078993" y="2100138"/>
            <a:ext cx="521207" cy="41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CF368F0-93C9-2893-E1BB-77612D242B12}"/>
              </a:ext>
            </a:extLst>
          </p:cNvPr>
          <p:cNvCxnSpPr/>
          <p:nvPr/>
        </p:nvCxnSpPr>
        <p:spPr>
          <a:xfrm>
            <a:off x="3145536" y="4901184"/>
            <a:ext cx="768096" cy="256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45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1B5B-A7D3-7701-4BDC-4A6ADFC3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66DD-375C-2962-4FCA-EA3038A4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358644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4893F-2C61-7437-26F5-21EFE7169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Agregue un gráfico de áreas por año y una matriz que permita ver los ingresos por mes y año fiscal.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3ECDE9-951F-A6CF-7155-F2E42D79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AE9413-166F-D314-235C-A651BF3FBF6E}"/>
              </a:ext>
            </a:extLst>
          </p:cNvPr>
          <p:cNvSpPr txBox="1"/>
          <p:nvPr/>
        </p:nvSpPr>
        <p:spPr>
          <a:xfrm>
            <a:off x="9502510" y="5229074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8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4980-C37F-E2E5-A1C8-385ADE71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52053-92F5-7709-D86C-63065397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Construcción de variables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5250CF-DC80-75F7-3643-21458202BD2E}"/>
              </a:ext>
            </a:extLst>
          </p:cNvPr>
          <p:cNvSpPr txBox="1"/>
          <p:nvPr/>
        </p:nvSpPr>
        <p:spPr>
          <a:xfrm>
            <a:off x="10112110" y="14817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3200" b="1" dirty="0">
              <a:solidFill>
                <a:srgbClr val="FF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7C78CB0-C4F3-6ACC-2DF2-42397F34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130" b="10051"/>
          <a:stretch/>
        </p:blipFill>
        <p:spPr>
          <a:xfrm>
            <a:off x="143879" y="789146"/>
            <a:ext cx="5952121" cy="583539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9BB596C-C3AB-9413-819B-6553E82BAC57}"/>
              </a:ext>
            </a:extLst>
          </p:cNvPr>
          <p:cNvSpPr/>
          <p:nvPr/>
        </p:nvSpPr>
        <p:spPr>
          <a:xfrm>
            <a:off x="1021404" y="789146"/>
            <a:ext cx="5074596" cy="38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3C0080D-205B-6F72-4C30-5146E7B3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684" b="14911"/>
          <a:stretch/>
        </p:blipFill>
        <p:spPr>
          <a:xfrm>
            <a:off x="6109562" y="789146"/>
            <a:ext cx="5952121" cy="583539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C922BCFF-AFC5-A81A-028B-1B17088C6ADB}"/>
              </a:ext>
            </a:extLst>
          </p:cNvPr>
          <p:cNvSpPr/>
          <p:nvPr/>
        </p:nvSpPr>
        <p:spPr>
          <a:xfrm>
            <a:off x="6907092" y="667745"/>
            <a:ext cx="5074596" cy="38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7280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61AF-1CCB-C26B-B048-E339720A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607B3F-2B08-EAAD-9616-92B754EC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493485"/>
            <a:ext cx="12192000" cy="61788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E7E266-A60C-7BF6-DD32-99927620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B7A45-A284-40AE-2E2F-7EE7C2F9DFE9}"/>
              </a:ext>
            </a:extLst>
          </p:cNvPr>
          <p:cNvSpPr/>
          <p:nvPr/>
        </p:nvSpPr>
        <p:spPr>
          <a:xfrm>
            <a:off x="11164825" y="1700784"/>
            <a:ext cx="1100327" cy="1344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3B4DBD2-C19A-53AB-7B02-AA3D21CFF817}"/>
              </a:ext>
            </a:extLst>
          </p:cNvPr>
          <p:cNvSpPr/>
          <p:nvPr/>
        </p:nvSpPr>
        <p:spPr>
          <a:xfrm>
            <a:off x="10195560" y="2089404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4BF66C3-A10E-901F-A4B0-BBF7B9FD7753}"/>
              </a:ext>
            </a:extLst>
          </p:cNvPr>
          <p:cNvSpPr/>
          <p:nvPr/>
        </p:nvSpPr>
        <p:spPr>
          <a:xfrm>
            <a:off x="10735057" y="2624328"/>
            <a:ext cx="256032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A31ADD-1E74-2638-76E6-4F25859D9CB0}"/>
              </a:ext>
            </a:extLst>
          </p:cNvPr>
          <p:cNvSpPr txBox="1"/>
          <p:nvPr/>
        </p:nvSpPr>
        <p:spPr>
          <a:xfrm>
            <a:off x="10735057" y="52474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400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CBFEE15-ACB4-97A5-84EB-128B017E8EF9}"/>
              </a:ext>
            </a:extLst>
          </p:cNvPr>
          <p:cNvSpPr/>
          <p:nvPr/>
        </p:nvSpPr>
        <p:spPr>
          <a:xfrm>
            <a:off x="6309798" y="4019441"/>
            <a:ext cx="744146" cy="247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27C5CC9-4496-5A48-ABB5-32C7DF131D3E}"/>
              </a:ext>
            </a:extLst>
          </p:cNvPr>
          <p:cNvSpPr/>
          <p:nvPr/>
        </p:nvSpPr>
        <p:spPr>
          <a:xfrm>
            <a:off x="9990911" y="3593775"/>
            <a:ext cx="1173914" cy="28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88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833A-697A-F882-61CC-FD61756A3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3B14-1133-36BC-90AD-076290E4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 en casa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8A461D-5C71-D74A-BCC9-9F8CE553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02" y="2190566"/>
            <a:ext cx="6460008" cy="24768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Realice el ejercicio anterior para obtener una matriz de trimestre fiscal por año.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796E0D-0879-7DDC-21CA-3615A880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702614" y="949284"/>
            <a:ext cx="4373720" cy="3544658"/>
          </a:xfrm>
          <a:prstGeom prst="rect">
            <a:avLst/>
          </a:prstGeom>
          <a:noFill/>
        </p:spPr>
      </p:pic>
      <p:sp>
        <p:nvSpPr>
          <p:cNvPr id="5" name="CuadroTexto 4">
            <a:hlinkClick r:id="rId3"/>
            <a:extLst>
              <a:ext uri="{FF2B5EF4-FFF2-40B4-BE49-F238E27FC236}">
                <a16:creationId xmlns:a16="http://schemas.microsoft.com/office/drawing/2014/main" id="{A767FD0A-D1D9-3CD4-9954-2B9B80A8EBE1}"/>
              </a:ext>
            </a:extLst>
          </p:cNvPr>
          <p:cNvSpPr txBox="1"/>
          <p:nvPr/>
        </p:nvSpPr>
        <p:spPr>
          <a:xfrm>
            <a:off x="9744021" y="517170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sng" dirty="0">
                <a:solidFill>
                  <a:srgbClr val="FF0000"/>
                </a:solidFill>
              </a:rPr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3393440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B174-A2FD-5973-7C50-38178CD8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4BA1-7C7B-1069-7F9F-D989B276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924793-836F-4267-7DA6-3C65B262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70" y="1934534"/>
            <a:ext cx="6460008" cy="2476867"/>
          </a:xfrm>
        </p:spPr>
        <p:txBody>
          <a:bodyPr anchor="t"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3200" dirty="0"/>
              <a:t>Agrega una marca corporativa a tu informe.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200" dirty="0"/>
              <a:t>Elige un tema para el reporte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200" dirty="0"/>
              <a:t>Crea otra hoja para agregar un nuevo reporte, mantenga el logo.</a:t>
            </a:r>
          </a:p>
          <a:p>
            <a:pPr lvl="1"/>
            <a:r>
              <a:rPr lang="es-CO" sz="2800" dirty="0"/>
              <a:t>Reporte Ventas</a:t>
            </a:r>
          </a:p>
          <a:p>
            <a:pPr lvl="1"/>
            <a:r>
              <a:rPr lang="es-CO" sz="2800" dirty="0"/>
              <a:t>Tendencia Ventas</a:t>
            </a:r>
          </a:p>
          <a:p>
            <a:pPr marL="457200" lvl="1" indent="0">
              <a:buNone/>
            </a:pPr>
            <a:endParaRPr lang="es-CO" sz="2800" dirty="0"/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B308BD-1B95-F28B-8C7F-908C6508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93470" y="629244"/>
            <a:ext cx="4373720" cy="3544658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182273-280A-B3F9-017E-C0CA7DAA1C58}"/>
              </a:ext>
            </a:extLst>
          </p:cNvPr>
          <p:cNvSpPr txBox="1">
            <a:spLocks/>
          </p:cNvSpPr>
          <p:nvPr/>
        </p:nvSpPr>
        <p:spPr>
          <a:xfrm>
            <a:off x="704970" y="4411401"/>
            <a:ext cx="10782942" cy="930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700" dirty="0"/>
              <a:t>4. Construya las métricas para crear un banner con los ingresos totales, nro. de pedidos y nro. de artículos vendidos.</a:t>
            </a: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8B152D38-C090-25C4-4E35-65883A8B033F}"/>
              </a:ext>
            </a:extLst>
          </p:cNvPr>
          <p:cNvSpPr txBox="1"/>
          <p:nvPr/>
        </p:nvSpPr>
        <p:spPr>
          <a:xfrm>
            <a:off x="4736592" y="5868388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u="sng" dirty="0">
                <a:solidFill>
                  <a:srgbClr val="FF0000"/>
                </a:solidFill>
              </a:rPr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13848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2895-DC48-238A-390A-10A2460D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5CC4B1-C0EE-5CCC-4DEB-0CB70E3F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62" y="652840"/>
            <a:ext cx="8934909" cy="11684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DD2AEC-677F-2219-D9F4-3DC77316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Marca corporativa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A6D8985-8914-F591-2685-D8D95582DA36}"/>
              </a:ext>
            </a:extLst>
          </p:cNvPr>
          <p:cNvSpPr/>
          <p:nvPr/>
        </p:nvSpPr>
        <p:spPr>
          <a:xfrm>
            <a:off x="9579428" y="652840"/>
            <a:ext cx="771143" cy="116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605225E-10C1-1074-8C99-81239E7EA50F}"/>
              </a:ext>
            </a:extLst>
          </p:cNvPr>
          <p:cNvSpPr/>
          <p:nvPr/>
        </p:nvSpPr>
        <p:spPr>
          <a:xfrm>
            <a:off x="2864684" y="511108"/>
            <a:ext cx="771143" cy="472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43CEFA-AD74-9B11-1442-23217BF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0" y="2127007"/>
            <a:ext cx="11868760" cy="4730993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2DB8C7C-A9C4-30A5-80A5-2BC01D45AC79}"/>
              </a:ext>
            </a:extLst>
          </p:cNvPr>
          <p:cNvCxnSpPr/>
          <p:nvPr/>
        </p:nvCxnSpPr>
        <p:spPr>
          <a:xfrm flipH="1">
            <a:off x="3984171" y="2405743"/>
            <a:ext cx="1665515" cy="42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52C7D-8166-1E02-9525-2F3FF96D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31674D7-E346-F9D9-BA5C-FB2F1514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98" y="747213"/>
            <a:ext cx="6442418" cy="239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95799D-0049-D285-04AB-CE2C1E7FE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9" y="747213"/>
            <a:ext cx="4934204" cy="5969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4EF257-14D5-526B-ED1D-FA6FBE9E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Temas predefinidos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853A04-7C13-8986-4121-41E6C98FD556}"/>
              </a:ext>
            </a:extLst>
          </p:cNvPr>
          <p:cNvSpPr/>
          <p:nvPr/>
        </p:nvSpPr>
        <p:spPr>
          <a:xfrm>
            <a:off x="3175797" y="678215"/>
            <a:ext cx="771143" cy="472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A52313A-AEA8-DB92-3420-2B863FE3D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945" y="3234292"/>
            <a:ext cx="6460008" cy="7390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/>
              <a:t>Galerías de temas de Microsoft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5F4B11-938F-14B2-2B62-B5B62C36AE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4488" r="29374"/>
          <a:stretch/>
        </p:blipFill>
        <p:spPr>
          <a:xfrm>
            <a:off x="5648827" y="4168456"/>
            <a:ext cx="5476373" cy="254806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26C37EC-4C45-EE1D-493A-E584B7D41E64}"/>
              </a:ext>
            </a:extLst>
          </p:cNvPr>
          <p:cNvSpPr/>
          <p:nvPr/>
        </p:nvSpPr>
        <p:spPr>
          <a:xfrm>
            <a:off x="5155873" y="5181600"/>
            <a:ext cx="286125" cy="3374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E1377D-C250-26DE-462D-B09BF877B3BD}"/>
              </a:ext>
            </a:extLst>
          </p:cNvPr>
          <p:cNvSpPr/>
          <p:nvPr/>
        </p:nvSpPr>
        <p:spPr>
          <a:xfrm>
            <a:off x="6226628" y="4680555"/>
            <a:ext cx="2993572" cy="1040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592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16F4B-ADBE-6CFA-753E-DA4DFF732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D3989-A7DB-6128-FEDD-3564B376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4" y="904183"/>
            <a:ext cx="8571898" cy="7844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EAAF8C-5767-4CFB-8131-FF5B6615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Nueva hoja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6546231-9506-968F-CCF6-0364D0601F81}"/>
              </a:ext>
            </a:extLst>
          </p:cNvPr>
          <p:cNvSpPr/>
          <p:nvPr/>
        </p:nvSpPr>
        <p:spPr>
          <a:xfrm>
            <a:off x="5455485" y="1060283"/>
            <a:ext cx="934429" cy="628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FD92DCD-CFC2-F2D7-59C7-A40A0822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931" y="3800262"/>
            <a:ext cx="6460008" cy="73906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 sz="3200" dirty="0" err="1"/>
              <a:t>Ctrl</a:t>
            </a:r>
            <a:r>
              <a:rPr lang="es-CO" sz="3200" dirty="0"/>
              <a:t> c + </a:t>
            </a:r>
            <a:r>
              <a:rPr lang="es-CO" sz="3200" dirty="0" err="1"/>
              <a:t>Ctrl</a:t>
            </a:r>
            <a:r>
              <a:rPr lang="es-CO" sz="3200" dirty="0"/>
              <a:t> v</a:t>
            </a:r>
          </a:p>
          <a:p>
            <a:pPr marL="0" indent="0">
              <a:buNone/>
            </a:pPr>
            <a:endParaRPr lang="es-CO" sz="32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820AD33-DEC0-061B-9D61-AF0AD7E108EB}"/>
              </a:ext>
            </a:extLst>
          </p:cNvPr>
          <p:cNvSpPr/>
          <p:nvPr/>
        </p:nvSpPr>
        <p:spPr>
          <a:xfrm>
            <a:off x="1774371" y="2908593"/>
            <a:ext cx="2122715" cy="739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1CE18B-3927-5EDD-27AD-8985319DAA06}"/>
              </a:ext>
            </a:extLst>
          </p:cNvPr>
          <p:cNvGrpSpPr/>
          <p:nvPr/>
        </p:nvGrpSpPr>
        <p:grpSpPr>
          <a:xfrm>
            <a:off x="1485604" y="2146765"/>
            <a:ext cx="8679841" cy="4416564"/>
            <a:chOff x="1485604" y="2146765"/>
            <a:chExt cx="8679841" cy="441656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A1B36B9-7041-D92B-6C13-4126A85F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604" y="2146765"/>
              <a:ext cx="8679841" cy="441656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567F3B2-46A1-AE75-6B8D-2E6BBBC4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5853" y="3132068"/>
              <a:ext cx="3390604" cy="49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EE061-8029-40A3-8741-BB397A31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F2996-703A-5F85-5C61-319772E1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Panel de visualización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77D353-4DD0-586E-ADAE-EC55C6A836A9}"/>
              </a:ext>
            </a:extLst>
          </p:cNvPr>
          <p:cNvSpPr txBox="1">
            <a:spLocks/>
          </p:cNvSpPr>
          <p:nvPr/>
        </p:nvSpPr>
        <p:spPr>
          <a:xfrm>
            <a:off x="838199" y="2875885"/>
            <a:ext cx="4989845" cy="3273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342900"/>
            <a:r>
              <a:rPr lang="en-US" dirty="0" err="1"/>
              <a:t>Líneas</a:t>
            </a:r>
            <a:r>
              <a:rPr lang="en-US" dirty="0"/>
              <a:t>, barras, </a:t>
            </a:r>
            <a:r>
              <a:rPr lang="en-US" dirty="0" err="1"/>
              <a:t>sectores</a:t>
            </a:r>
            <a:r>
              <a:rPr lang="en-US" dirty="0"/>
              <a:t>…</a:t>
            </a:r>
          </a:p>
          <a:p>
            <a:pPr marL="687388" indent="-342900"/>
            <a:r>
              <a:rPr lang="en-US" dirty="0"/>
              <a:t>Matrices</a:t>
            </a:r>
          </a:p>
          <a:p>
            <a:pPr marL="687388" indent="-342900"/>
            <a:r>
              <a:rPr lang="en-US" dirty="0"/>
              <a:t>Tree maps</a:t>
            </a:r>
          </a:p>
          <a:p>
            <a:pPr marL="687388" indent="-342900"/>
            <a:r>
              <a:rPr lang="en-US" dirty="0"/>
              <a:t>Mapas</a:t>
            </a:r>
          </a:p>
          <a:p>
            <a:pPr marL="687388" indent="-342900"/>
            <a:r>
              <a:rPr lang="en-US" dirty="0" err="1"/>
              <a:t>Segmentación</a:t>
            </a:r>
            <a:r>
              <a:rPr lang="en-US" dirty="0"/>
              <a:t>/</a:t>
            </a:r>
            <a:r>
              <a:rPr lang="en-US" dirty="0" err="1"/>
              <a:t>Filtros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BB7EE8-E96B-7E2C-5F63-19DB46D2524A}"/>
              </a:ext>
            </a:extLst>
          </p:cNvPr>
          <p:cNvSpPr txBox="1">
            <a:spLocks/>
          </p:cNvSpPr>
          <p:nvPr/>
        </p:nvSpPr>
        <p:spPr>
          <a:xfrm>
            <a:off x="838200" y="1550322"/>
            <a:ext cx="10515600" cy="98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err="1"/>
              <a:t>visualización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mapas</a:t>
            </a:r>
            <a:r>
              <a:rPr lang="en-US" dirty="0"/>
              <a:t>, </a:t>
            </a:r>
            <a:r>
              <a:rPr lang="en-US" dirty="0" err="1"/>
              <a:t>gráficos</a:t>
            </a:r>
            <a:r>
              <a:rPr lang="en-US" dirty="0"/>
              <a:t> o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CF5349C-2554-0B68-AAD7-4616E6D2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308" y="2875885"/>
            <a:ext cx="3102604" cy="327347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7A93379-9FB6-8A0B-3107-0048F116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08" y="3426523"/>
            <a:ext cx="2299224" cy="2172195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8D8AFE9B-850A-37F0-0E6E-E427C0C87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5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B1FE9-52E4-73EF-F70E-DDC1BDE1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BA2EB-7574-A6A8-921F-4B0772F4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Construcción de métricas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E3B3C02-33C1-199A-D769-41AFB8D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" y="560005"/>
            <a:ext cx="3721291" cy="6064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76D061A-C2B5-F82C-4322-7CC320F45ABD}"/>
              </a:ext>
            </a:extLst>
          </p:cNvPr>
          <p:cNvSpPr/>
          <p:nvPr/>
        </p:nvSpPr>
        <p:spPr>
          <a:xfrm>
            <a:off x="914399" y="3200398"/>
            <a:ext cx="1469572" cy="31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21450BC-BF9E-C4D6-252A-F97CEF6E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46" y="2381983"/>
            <a:ext cx="3045755" cy="466851"/>
          </a:xfrm>
          <a:solidFill>
            <a:schemeClr val="bg1"/>
          </a:solidFill>
        </p:spPr>
        <p:txBody>
          <a:bodyPr anchor="t">
            <a:normAutofit fontScale="55000" lnSpcReduction="20000"/>
          </a:bodyPr>
          <a:lstStyle/>
          <a:p>
            <a:pPr marL="0" indent="0">
              <a:buNone/>
            </a:pPr>
            <a:r>
              <a:rPr lang="es-CO" sz="3200" b="1" dirty="0"/>
              <a:t>Clic derecho </a:t>
            </a:r>
            <a:r>
              <a:rPr lang="es-CO" sz="3200" b="1" dirty="0" err="1"/>
              <a:t>Order_Items</a:t>
            </a:r>
            <a:endParaRPr lang="es-CO" sz="3200" b="1" dirty="0"/>
          </a:p>
          <a:p>
            <a:pPr marL="0" indent="0">
              <a:buNone/>
            </a:pPr>
            <a:endParaRPr lang="es-CO" sz="3200" b="1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9866204-536C-29E7-06A5-53F2C0883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91" y="1972856"/>
            <a:ext cx="7380012" cy="818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D64DCAB-948D-3EDF-0CDD-2F1415734D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636"/>
          <a:stretch/>
        </p:blipFill>
        <p:spPr>
          <a:xfrm>
            <a:off x="4345591" y="4326182"/>
            <a:ext cx="7293737" cy="682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4E6ED7C0-97E0-5398-9FC8-0FE16340E105}"/>
              </a:ext>
            </a:extLst>
          </p:cNvPr>
          <p:cNvSpPr txBox="1">
            <a:spLocks/>
          </p:cNvSpPr>
          <p:nvPr/>
        </p:nvSpPr>
        <p:spPr>
          <a:xfrm>
            <a:off x="4345591" y="1233790"/>
            <a:ext cx="6460008" cy="73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Cantidad de pedidos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38A1672A-ABF0-EE8D-BBB7-3189195F41F6}"/>
              </a:ext>
            </a:extLst>
          </p:cNvPr>
          <p:cNvSpPr txBox="1">
            <a:spLocks/>
          </p:cNvSpPr>
          <p:nvPr/>
        </p:nvSpPr>
        <p:spPr>
          <a:xfrm>
            <a:off x="4345591" y="3530175"/>
            <a:ext cx="6460008" cy="73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Cantidad de artículos vendidos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958990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1D13-24AD-7FC1-74AF-A28CD941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7A324-FF1B-02FD-9AED-5AC592C6C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AB7F73-5D46-B15E-CB78-BACBEF177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29" y="2256693"/>
            <a:ext cx="6460008" cy="1759397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 banner con las tres métricas.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Copie el banner en la otra hoja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Descargue la visualización de violines desde </a:t>
            </a:r>
            <a:r>
              <a:rPr lang="es-CO" sz="2600" dirty="0" err="1"/>
              <a:t>Power</a:t>
            </a:r>
            <a:r>
              <a:rPr lang="es-CO" sz="2600" dirty="0"/>
              <a:t> BI.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FAAF61-9C2D-112A-B6AC-6DCB0B19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547166" y="309204"/>
            <a:ext cx="4373720" cy="3544658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7C339EC-D89D-80D6-269F-856165BD0F95}"/>
              </a:ext>
            </a:extLst>
          </p:cNvPr>
          <p:cNvSpPr txBox="1">
            <a:spLocks/>
          </p:cNvSpPr>
          <p:nvPr/>
        </p:nvSpPr>
        <p:spPr>
          <a:xfrm>
            <a:off x="704529" y="3934530"/>
            <a:ext cx="10782942" cy="930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600" dirty="0"/>
              <a:t>4. Haga un gráfico de violín para la cantidad de artículos vendidos de las subcategorías de los productos por año fiscal. Agregue un color diferencial para cada violín.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C4DAC3-FD0D-A6F2-0D9E-E891EEB5599A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0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DCDB-C09B-FD7C-0876-E82E8D81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F18DC-E0E8-3CE6-190C-2694F346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 de las métricas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1B6907-530E-9599-3679-437F6F7E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78" y="652840"/>
            <a:ext cx="8716456" cy="5998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F26B35D-B0FC-44D7-8AC5-C75D13DC3AEB}"/>
              </a:ext>
            </a:extLst>
          </p:cNvPr>
          <p:cNvCxnSpPr/>
          <p:nvPr/>
        </p:nvCxnSpPr>
        <p:spPr>
          <a:xfrm flipH="1">
            <a:off x="4125686" y="4561114"/>
            <a:ext cx="5007428" cy="1469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237A95-88F0-9CC3-0584-CC34B34C4250}"/>
              </a:ext>
            </a:extLst>
          </p:cNvPr>
          <p:cNvSpPr txBox="1"/>
          <p:nvPr/>
        </p:nvSpPr>
        <p:spPr>
          <a:xfrm>
            <a:off x="8338455" y="30472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C80F12-2AFE-9A57-83A3-04F0CB9BDB38}"/>
              </a:ext>
            </a:extLst>
          </p:cNvPr>
          <p:cNvSpPr/>
          <p:nvPr/>
        </p:nvSpPr>
        <p:spPr>
          <a:xfrm>
            <a:off x="7968342" y="3429000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E158C1-E1F2-E46E-1EC9-55D29959B450}"/>
              </a:ext>
            </a:extLst>
          </p:cNvPr>
          <p:cNvSpPr txBox="1"/>
          <p:nvPr/>
        </p:nvSpPr>
        <p:spPr>
          <a:xfrm>
            <a:off x="5018313" y="529045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51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DB80-C58D-E0FF-63C9-AEE3A6F4C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C8732-A09D-7834-1DE5-873512B8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Visualización de las métricas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87DF5D-AF38-CB24-04D6-A4AEDEEAC8BB}"/>
              </a:ext>
            </a:extLst>
          </p:cNvPr>
          <p:cNvSpPr txBox="1"/>
          <p:nvPr/>
        </p:nvSpPr>
        <p:spPr>
          <a:xfrm>
            <a:off x="8338455" y="304729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A9BFDA4-14ED-815E-8A9C-C50068D501E3}"/>
              </a:ext>
            </a:extLst>
          </p:cNvPr>
          <p:cNvSpPr/>
          <p:nvPr/>
        </p:nvSpPr>
        <p:spPr>
          <a:xfrm>
            <a:off x="7968342" y="3429000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0591DA-A6BA-DED4-D005-58F6B1AD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644"/>
            <a:ext cx="12122773" cy="3238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D0845D8-1A37-58A2-F008-F1B4E6CC3E15}"/>
              </a:ext>
            </a:extLst>
          </p:cNvPr>
          <p:cNvSpPr/>
          <p:nvPr/>
        </p:nvSpPr>
        <p:spPr>
          <a:xfrm>
            <a:off x="3407228" y="2209800"/>
            <a:ext cx="4691743" cy="704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9538B6D-1428-A75E-CBD3-5D46A340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4740591"/>
            <a:ext cx="7353162" cy="1927075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s-CO" sz="3200" dirty="0"/>
              <a:t>Creado el primero, puede hacer </a:t>
            </a:r>
            <a:r>
              <a:rPr lang="es-CO" sz="3200" dirty="0" err="1"/>
              <a:t>Ctrl</a:t>
            </a:r>
            <a:r>
              <a:rPr lang="es-CO" sz="3200" dirty="0"/>
              <a:t> c + </a:t>
            </a:r>
            <a:r>
              <a:rPr lang="es-CO" sz="3200" dirty="0" err="1"/>
              <a:t>Ctrl</a:t>
            </a:r>
            <a:r>
              <a:rPr lang="es-CO" sz="3200" dirty="0"/>
              <a:t> v para replicar, ubíquelos y luego cambia la métrica.</a:t>
            </a:r>
          </a:p>
          <a:p>
            <a:pPr marL="0" indent="0">
              <a:buNone/>
            </a:pPr>
            <a:r>
              <a:rPr lang="es-CO" sz="3200" dirty="0"/>
              <a:t>Creadas las tres, copie y pegue en la segunda hoja</a:t>
            </a:r>
          </a:p>
          <a:p>
            <a:pPr marL="0" indent="0">
              <a:buNone/>
            </a:pP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F7F629-B111-EB21-6BC5-523F476D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005" y="4553184"/>
            <a:ext cx="2276772" cy="21698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103BC35-FB31-BB00-A4BB-69E51C5CB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23" y="4606907"/>
            <a:ext cx="1570203" cy="158739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3332808-CA5B-7EED-E9B4-5D0C39D4AFA3}"/>
              </a:ext>
            </a:extLst>
          </p:cNvPr>
          <p:cNvSpPr/>
          <p:nvPr/>
        </p:nvSpPr>
        <p:spPr>
          <a:xfrm>
            <a:off x="718458" y="4999209"/>
            <a:ext cx="457200" cy="42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620A651-646C-804E-BACA-F75CFC93DB0E}"/>
              </a:ext>
            </a:extLst>
          </p:cNvPr>
          <p:cNvSpPr txBox="1">
            <a:spLocks/>
          </p:cNvSpPr>
          <p:nvPr/>
        </p:nvSpPr>
        <p:spPr>
          <a:xfrm>
            <a:off x="76416" y="4659914"/>
            <a:ext cx="1771815" cy="3080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b="1" dirty="0"/>
              <a:t>Edición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308411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CCB4-3B80-CF4B-009C-FD3FD4D64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54E319F-EBF6-BCA9-B60B-C3989D69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6" y="3047294"/>
            <a:ext cx="7123291" cy="3402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89F4E17-31C1-C70F-5A9F-DB0DE6C8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" y="763495"/>
            <a:ext cx="3525388" cy="4567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8ED2FB-E73A-6914-3409-A29DA92A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Visualizaciones adicionales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8B94A3-57CD-47CB-164E-B09270AE60AB}"/>
              </a:ext>
            </a:extLst>
          </p:cNvPr>
          <p:cNvSpPr txBox="1"/>
          <p:nvPr/>
        </p:nvSpPr>
        <p:spPr>
          <a:xfrm>
            <a:off x="8386721" y="246874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1FB2EE-DE36-F5E6-A211-E5E2398734CC}"/>
              </a:ext>
            </a:extLst>
          </p:cNvPr>
          <p:cNvSpPr/>
          <p:nvPr/>
        </p:nvSpPr>
        <p:spPr>
          <a:xfrm>
            <a:off x="968828" y="4845526"/>
            <a:ext cx="457201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F391A8-9DC3-F9CD-7C4C-23A014D34056}"/>
              </a:ext>
            </a:extLst>
          </p:cNvPr>
          <p:cNvSpPr/>
          <p:nvPr/>
        </p:nvSpPr>
        <p:spPr>
          <a:xfrm>
            <a:off x="4299764" y="4427636"/>
            <a:ext cx="1687379" cy="191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791.200+ Señal De Advertencia Fotografías de stock, fotos e imágenes libres  de derechos - iStock | Atencion, Peligro, Alerta">
            <a:extLst>
              <a:ext uri="{FF2B5EF4-FFF2-40B4-BE49-F238E27FC236}">
                <a16:creationId xmlns:a16="http://schemas.microsoft.com/office/drawing/2014/main" id="{260D189D-5AC4-AE52-F34C-8E0E6F03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83" y="518381"/>
            <a:ext cx="1681162" cy="16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315CE680-3755-03E8-6111-BCF570FCE78E}"/>
              </a:ext>
            </a:extLst>
          </p:cNvPr>
          <p:cNvSpPr txBox="1">
            <a:spLocks/>
          </p:cNvSpPr>
          <p:nvPr/>
        </p:nvSpPr>
        <p:spPr>
          <a:xfrm>
            <a:off x="5475421" y="721014"/>
            <a:ext cx="6444436" cy="1275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dirty="0"/>
              <a:t>Esto puede requerir de usuario de Microsoft corporativo o educativo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CECCA2-D262-F915-5DD2-4FE2E67F3BBA}"/>
              </a:ext>
            </a:extLst>
          </p:cNvPr>
          <p:cNvSpPr txBox="1"/>
          <p:nvPr/>
        </p:nvSpPr>
        <p:spPr>
          <a:xfrm>
            <a:off x="3603687" y="45940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4266711-366F-BECF-DD14-23532698E56F}"/>
              </a:ext>
            </a:extLst>
          </p:cNvPr>
          <p:cNvSpPr/>
          <p:nvPr/>
        </p:nvSpPr>
        <p:spPr>
          <a:xfrm>
            <a:off x="9873249" y="3709180"/>
            <a:ext cx="1687379" cy="503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6744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943B5-1270-728E-6D24-B5BDC3EB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AB5C5E-8C21-E2E2-6216-0BB39155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20117"/>
            <a:ext cx="11894769" cy="59411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4DD71D-22CC-5502-4A85-7830A1BD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Gráfico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3E5688-C8D2-3E13-7A2A-3E9662980437}"/>
              </a:ext>
            </a:extLst>
          </p:cNvPr>
          <p:cNvSpPr/>
          <p:nvPr/>
        </p:nvSpPr>
        <p:spPr>
          <a:xfrm>
            <a:off x="8828221" y="4833257"/>
            <a:ext cx="522608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1D3511-6913-ACD9-F75D-FA19D5B15975}"/>
              </a:ext>
            </a:extLst>
          </p:cNvPr>
          <p:cNvSpPr/>
          <p:nvPr/>
        </p:nvSpPr>
        <p:spPr>
          <a:xfrm>
            <a:off x="3494221" y="3490699"/>
            <a:ext cx="2340522" cy="1549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8A6C2-E0C8-E4DE-884E-3756664C637A}"/>
              </a:ext>
            </a:extLst>
          </p:cNvPr>
          <p:cNvSpPr txBox="1"/>
          <p:nvPr/>
        </p:nvSpPr>
        <p:spPr>
          <a:xfrm>
            <a:off x="7696716" y="426539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8799A0-8AB6-4DC7-2E9F-48F3DE407184}"/>
              </a:ext>
            </a:extLst>
          </p:cNvPr>
          <p:cNvCxnSpPr>
            <a:cxnSpLocks/>
          </p:cNvCxnSpPr>
          <p:nvPr/>
        </p:nvCxnSpPr>
        <p:spPr>
          <a:xfrm flipH="1" flipV="1">
            <a:off x="5910943" y="4561114"/>
            <a:ext cx="2852804" cy="478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195E8E8-3228-C932-4103-241305E42E8C}"/>
              </a:ext>
            </a:extLst>
          </p:cNvPr>
          <p:cNvSpPr txBox="1">
            <a:spLocks/>
          </p:cNvSpPr>
          <p:nvPr/>
        </p:nvSpPr>
        <p:spPr>
          <a:xfrm>
            <a:off x="5695183" y="87542"/>
            <a:ext cx="6444436" cy="12758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dirty="0"/>
              <a:t>Inserte el gráfico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Unidad de análisis</a:t>
            </a:r>
            <a:r>
              <a:rPr lang="es-CO" sz="3200" dirty="0"/>
              <a:t>: Tabla Productos – Subcategoría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Medida</a:t>
            </a:r>
            <a:r>
              <a:rPr lang="es-CO" sz="3200" dirty="0"/>
              <a:t>: No. Artículos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CO" sz="3200" b="1" dirty="0"/>
              <a:t>Factor</a:t>
            </a:r>
            <a:r>
              <a:rPr lang="es-CO" sz="3200" dirty="0"/>
              <a:t>: Año fiscal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832626B-21D1-728B-84E5-2E3F7CB4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655" y="5040086"/>
            <a:ext cx="1570203" cy="1587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E4FCBBC-8A98-9F6C-C915-5C04B606206B}"/>
              </a:ext>
            </a:extLst>
          </p:cNvPr>
          <p:cNvSpPr/>
          <p:nvPr/>
        </p:nvSpPr>
        <p:spPr>
          <a:xfrm>
            <a:off x="10890890" y="5432388"/>
            <a:ext cx="457200" cy="421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4D44139-D8E6-616E-7E21-AB0841BFCFFF}"/>
              </a:ext>
            </a:extLst>
          </p:cNvPr>
          <p:cNvSpPr txBox="1">
            <a:spLocks/>
          </p:cNvSpPr>
          <p:nvPr/>
        </p:nvSpPr>
        <p:spPr>
          <a:xfrm>
            <a:off x="10248848" y="5093093"/>
            <a:ext cx="1771815" cy="308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3200" b="1" dirty="0"/>
              <a:t>Edición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582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01988-9A17-4BD3-806B-613451A5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3C99C-826C-025A-E9CD-E2B4D41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D8670-FECE-F4A0-2FAF-2529C099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7" y="1753773"/>
            <a:ext cx="6460008" cy="2827371"/>
          </a:xfrm>
        </p:spPr>
        <p:txBody>
          <a:bodyPr anchor="t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 gráfico de anillos para representar la participación de los ingresos por categoría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Haga una fecha fiscal jerárquica para cambiar el gráfico de ingresos por jerarquía.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Agregue un filtro por año fiscal al informe y haga que se aplique a todas las hojas.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Incorpore una línea de referencia en el gráfico de áreas de los ingresos medios.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EF27AB-C274-3D1A-33FB-3A91E412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66038" y="795237"/>
            <a:ext cx="4373720" cy="3544658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865E27-28EF-AEF9-9405-E6CC8032BEF4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54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8E2E9-B2C0-677A-6A91-6FC5468D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7B1F3-F250-35C0-9C2B-576E252C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Ingresos por categoría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EF2E6A-8089-3759-840E-A91D8AF7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69"/>
          <a:stretch/>
        </p:blipFill>
        <p:spPr>
          <a:xfrm>
            <a:off x="118872" y="678586"/>
            <a:ext cx="6131546" cy="405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678C45B-43EF-5734-0A8B-6CF787E8E458}"/>
              </a:ext>
            </a:extLst>
          </p:cNvPr>
          <p:cNvSpPr txBox="1"/>
          <p:nvPr/>
        </p:nvSpPr>
        <p:spPr>
          <a:xfrm>
            <a:off x="4291576" y="264417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E4CBDB-D508-34B6-EB01-95DF0881B81B}"/>
              </a:ext>
            </a:extLst>
          </p:cNvPr>
          <p:cNvCxnSpPr>
            <a:cxnSpLocks/>
          </p:cNvCxnSpPr>
          <p:nvPr/>
        </p:nvCxnSpPr>
        <p:spPr>
          <a:xfrm flipH="1">
            <a:off x="3655068" y="1739920"/>
            <a:ext cx="2148840" cy="2331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65B7ADE6-E5C5-A202-FABB-1E2C5368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01"/>
          <a:stretch/>
        </p:blipFill>
        <p:spPr>
          <a:xfrm>
            <a:off x="7248460" y="652840"/>
            <a:ext cx="3467976" cy="241016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261B466-5A15-9B81-8E28-659A226A9558}"/>
              </a:ext>
            </a:extLst>
          </p:cNvPr>
          <p:cNvSpPr txBox="1"/>
          <p:nvPr/>
        </p:nvSpPr>
        <p:spPr>
          <a:xfrm>
            <a:off x="7248460" y="15103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A294B6-720C-06BD-60BE-75D4C4691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55" y="3195472"/>
            <a:ext cx="1895740" cy="1848108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61B61F0-79CB-F5D5-9806-D8A1A64FB7D4}"/>
              </a:ext>
            </a:extLst>
          </p:cNvPr>
          <p:cNvSpPr txBox="1"/>
          <p:nvPr/>
        </p:nvSpPr>
        <p:spPr>
          <a:xfrm>
            <a:off x="7105362" y="3167390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95D3EBE-B8DA-B909-588D-EC97925C9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31" y="5211749"/>
            <a:ext cx="4619331" cy="164625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1803E5D-50DF-05C9-EFCB-7FEA933C00B4}"/>
              </a:ext>
            </a:extLst>
          </p:cNvPr>
          <p:cNvSpPr txBox="1"/>
          <p:nvPr/>
        </p:nvSpPr>
        <p:spPr>
          <a:xfrm>
            <a:off x="2018250" y="507803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13C8812D-D061-DF0E-01FE-4DDA21A41CBE}"/>
              </a:ext>
            </a:extLst>
          </p:cNvPr>
          <p:cNvSpPr txBox="1">
            <a:spLocks/>
          </p:cNvSpPr>
          <p:nvPr/>
        </p:nvSpPr>
        <p:spPr>
          <a:xfrm>
            <a:off x="894802" y="5263821"/>
            <a:ext cx="1500436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000" dirty="0"/>
              <a:t>Personalizar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062609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8287-0018-7731-BC8E-B0A105DC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C9A9A-8E21-6293-F4F4-A1F23F72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Fecha fiscal jerárquica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EA18B8-AC4B-F51D-4124-8BB3CC8E6D9A}"/>
              </a:ext>
            </a:extLst>
          </p:cNvPr>
          <p:cNvSpPr txBox="1"/>
          <p:nvPr/>
        </p:nvSpPr>
        <p:spPr>
          <a:xfrm>
            <a:off x="231640" y="67316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12E3634-0AEE-A2F4-0BC4-2CF55E1F1A3F}"/>
              </a:ext>
            </a:extLst>
          </p:cNvPr>
          <p:cNvSpPr txBox="1"/>
          <p:nvPr/>
        </p:nvSpPr>
        <p:spPr>
          <a:xfrm>
            <a:off x="7248460" y="15103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15AE7CA-5CE1-5745-1908-84E37D65552D}"/>
              </a:ext>
            </a:extLst>
          </p:cNvPr>
          <p:cNvSpPr txBox="1"/>
          <p:nvPr/>
        </p:nvSpPr>
        <p:spPr>
          <a:xfrm>
            <a:off x="7105362" y="3304549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FB14F36-C649-F6C3-54A6-A71181131DAF}"/>
              </a:ext>
            </a:extLst>
          </p:cNvPr>
          <p:cNvSpPr txBox="1"/>
          <p:nvPr/>
        </p:nvSpPr>
        <p:spPr>
          <a:xfrm>
            <a:off x="137391" y="3633562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24F13EA-48AA-6635-07BC-FC9DA32321E7}"/>
              </a:ext>
            </a:extLst>
          </p:cNvPr>
          <p:cNvSpPr txBox="1">
            <a:spLocks/>
          </p:cNvSpPr>
          <p:nvPr/>
        </p:nvSpPr>
        <p:spPr>
          <a:xfrm>
            <a:off x="594172" y="834708"/>
            <a:ext cx="383152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Crear el día sobre la tabla de calendario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A133B-F762-DE4A-57C1-7F5728A5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1" y="1260918"/>
            <a:ext cx="6687483" cy="2133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0B9B14-6C3B-1707-1E19-9C424293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806" y="414249"/>
            <a:ext cx="3234165" cy="27812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9A875BA-7300-0DC5-6B5A-0683E95740AF}"/>
              </a:ext>
            </a:extLst>
          </p:cNvPr>
          <p:cNvSpPr/>
          <p:nvPr/>
        </p:nvSpPr>
        <p:spPr>
          <a:xfrm>
            <a:off x="9412107" y="1804860"/>
            <a:ext cx="1222365" cy="343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E5E9343-65F5-2780-3318-34E3F7E006EF}"/>
              </a:ext>
            </a:extLst>
          </p:cNvPr>
          <p:cNvCxnSpPr/>
          <p:nvPr/>
        </p:nvCxnSpPr>
        <p:spPr>
          <a:xfrm>
            <a:off x="8738732" y="1554480"/>
            <a:ext cx="606436" cy="338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D67C1819-1EF5-BD0E-380E-F8565BD61521}"/>
              </a:ext>
            </a:extLst>
          </p:cNvPr>
          <p:cNvSpPr txBox="1">
            <a:spLocks/>
          </p:cNvSpPr>
          <p:nvPr/>
        </p:nvSpPr>
        <p:spPr>
          <a:xfrm>
            <a:off x="7496345" y="98641"/>
            <a:ext cx="383152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Clic derecho en los puntos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445B02A-582F-D05B-FCA1-492A1369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601" y="3662529"/>
            <a:ext cx="2419688" cy="259116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ACE5A5D-1081-64D9-48C8-C4C6A91B9DDE}"/>
              </a:ext>
            </a:extLst>
          </p:cNvPr>
          <p:cNvSpPr/>
          <p:nvPr/>
        </p:nvSpPr>
        <p:spPr>
          <a:xfrm>
            <a:off x="7870784" y="4979446"/>
            <a:ext cx="1735895" cy="93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F282C6D5-B3C4-A726-8BB5-B0E3883D1A5F}"/>
              </a:ext>
            </a:extLst>
          </p:cNvPr>
          <p:cNvSpPr txBox="1">
            <a:spLocks/>
          </p:cNvSpPr>
          <p:nvPr/>
        </p:nvSpPr>
        <p:spPr>
          <a:xfrm>
            <a:off x="7323112" y="3349456"/>
            <a:ext cx="4408639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En cada variable, clic derecho + agregar a jerarquía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99FC71A-0445-B484-CB62-611AB3664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69" y="3673881"/>
            <a:ext cx="5868605" cy="2983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57965F5-4050-E2C6-E7D5-0DF8598C64F9}"/>
              </a:ext>
            </a:extLst>
          </p:cNvPr>
          <p:cNvSpPr/>
          <p:nvPr/>
        </p:nvSpPr>
        <p:spPr>
          <a:xfrm>
            <a:off x="3590753" y="5721685"/>
            <a:ext cx="1438448" cy="93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1BBA269-413C-A746-0677-A914320420DC}"/>
              </a:ext>
            </a:extLst>
          </p:cNvPr>
          <p:cNvCxnSpPr>
            <a:cxnSpLocks/>
          </p:cNvCxnSpPr>
          <p:nvPr/>
        </p:nvCxnSpPr>
        <p:spPr>
          <a:xfrm flipH="1">
            <a:off x="4773168" y="4194048"/>
            <a:ext cx="606668" cy="1527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846577E-7D38-56C9-88E8-003F018EFA85}"/>
              </a:ext>
            </a:extLst>
          </p:cNvPr>
          <p:cNvCxnSpPr>
            <a:cxnSpLocks/>
          </p:cNvCxnSpPr>
          <p:nvPr/>
        </p:nvCxnSpPr>
        <p:spPr>
          <a:xfrm>
            <a:off x="2531402" y="4194047"/>
            <a:ext cx="1825156" cy="1527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70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C5BCD-4106-4DCD-97EA-A90F4E2DB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8F72F9-BF01-C8C5-630D-CC9C066F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757631"/>
            <a:ext cx="11914632" cy="2663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CDFF00-53C6-3BD5-D4CB-AA3D666D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Agregar un filtro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A57643F-EA38-628A-955F-61BCB5A5C13C}"/>
              </a:ext>
            </a:extLst>
          </p:cNvPr>
          <p:cNvSpPr txBox="1"/>
          <p:nvPr/>
        </p:nvSpPr>
        <p:spPr>
          <a:xfrm>
            <a:off x="231640" y="67316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3579CC-0327-0AA0-E17A-8996F6833B16}"/>
              </a:ext>
            </a:extLst>
          </p:cNvPr>
          <p:cNvSpPr/>
          <p:nvPr/>
        </p:nvSpPr>
        <p:spPr>
          <a:xfrm>
            <a:off x="11082528" y="2655252"/>
            <a:ext cx="338328" cy="343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0CC3F4C-6385-C8E3-1A61-E2E75E79B95C}"/>
              </a:ext>
            </a:extLst>
          </p:cNvPr>
          <p:cNvCxnSpPr>
            <a:cxnSpLocks/>
          </p:cNvCxnSpPr>
          <p:nvPr/>
        </p:nvCxnSpPr>
        <p:spPr>
          <a:xfrm flipH="1">
            <a:off x="1563624" y="2825496"/>
            <a:ext cx="95189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6B5A6979-8885-033F-AEDF-14B8722D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12" y="3831336"/>
            <a:ext cx="11835160" cy="2991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BC3DEB7-DD61-C4FC-1EAE-EAA553A0A37F}"/>
              </a:ext>
            </a:extLst>
          </p:cNvPr>
          <p:cNvSpPr txBox="1"/>
          <p:nvPr/>
        </p:nvSpPr>
        <p:spPr>
          <a:xfrm>
            <a:off x="225020" y="3710718"/>
            <a:ext cx="29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FAA7DF1-723D-253D-EB19-30F34B04B01E}"/>
              </a:ext>
            </a:extLst>
          </p:cNvPr>
          <p:cNvSpPr/>
          <p:nvPr/>
        </p:nvSpPr>
        <p:spPr>
          <a:xfrm>
            <a:off x="10622279" y="4700016"/>
            <a:ext cx="705589" cy="193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75CEE7E-54C8-032F-F6ED-951B5BF7FFC7}"/>
              </a:ext>
            </a:extLst>
          </p:cNvPr>
          <p:cNvSpPr/>
          <p:nvPr/>
        </p:nvSpPr>
        <p:spPr>
          <a:xfrm>
            <a:off x="9582912" y="4137265"/>
            <a:ext cx="296188" cy="379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33AFA1E-2C48-260E-30B7-28BC29135D35}"/>
              </a:ext>
            </a:extLst>
          </p:cNvPr>
          <p:cNvSpPr/>
          <p:nvPr/>
        </p:nvSpPr>
        <p:spPr>
          <a:xfrm>
            <a:off x="9059312" y="5327140"/>
            <a:ext cx="1337416" cy="104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837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E23B5-8089-E0FA-0E2A-11F566E9A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BE11E-21F5-CD10-A8D8-C3A8327E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Publicar y compartir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2093BE2-2BD9-9942-9415-27E91966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64" y="2190726"/>
            <a:ext cx="3636350" cy="2696960"/>
          </a:xfrm>
          <a:prstGeom prst="rect">
            <a:avLst/>
          </a:prstGeom>
          <a:ln>
            <a:solidFill>
              <a:srgbClr val="21212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A07E38-E6FF-7D5C-891A-A8A158A3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6255936" cy="2572204"/>
          </a:xfrm>
        </p:spPr>
        <p:txBody>
          <a:bodyPr>
            <a:normAutofit/>
          </a:bodyPr>
          <a:lstStyle/>
          <a:p>
            <a:pPr marL="687388" indent="-342900"/>
            <a:r>
              <a:rPr lang="en-US" dirty="0" err="1"/>
              <a:t>Publicar</a:t>
            </a:r>
            <a:r>
              <a:rPr lang="en-US" dirty="0"/>
              <a:t> </a:t>
            </a:r>
            <a:r>
              <a:rPr lang="en-US" dirty="0" err="1"/>
              <a:t>reportes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Power BI Desktop a Power BI Service</a:t>
            </a:r>
          </a:p>
          <a:p>
            <a:pPr marL="687388" indent="-342900"/>
            <a:r>
              <a:rPr lang="en-US" dirty="0" err="1"/>
              <a:t>Imprimir</a:t>
            </a:r>
            <a:r>
              <a:rPr lang="en-US" dirty="0"/>
              <a:t> y </a:t>
            </a:r>
            <a:r>
              <a:rPr lang="en-US" dirty="0" err="1"/>
              <a:t>exportar</a:t>
            </a:r>
            <a:r>
              <a:rPr lang="en-US" dirty="0"/>
              <a:t> dashboards</a:t>
            </a:r>
          </a:p>
          <a:p>
            <a:pPr marL="687388" indent="-342900"/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republicar</a:t>
            </a:r>
            <a:endParaRPr lang="en-US" dirty="0"/>
          </a:p>
          <a:p>
            <a:pPr marL="687388" indent="-342900"/>
            <a:r>
              <a:rPr lang="en-US" dirty="0" err="1"/>
              <a:t>Integrar</a:t>
            </a:r>
            <a:r>
              <a:rPr lang="en-US" dirty="0"/>
              <a:t> OneDrive Business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1329412A-8469-DABE-D8AF-78DFE8DD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8EAA7-7068-80F5-0ABF-458B6C0D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765882-AE29-7908-9B47-AA484DF2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" y="1615371"/>
            <a:ext cx="12192000" cy="3078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9FBE078-6ED4-E513-1EF9-0CDB6A47A14E}"/>
              </a:ext>
            </a:extLst>
          </p:cNvPr>
          <p:cNvSpPr/>
          <p:nvPr/>
        </p:nvSpPr>
        <p:spPr>
          <a:xfrm>
            <a:off x="10582984" y="3614151"/>
            <a:ext cx="1609016" cy="902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080B75-AE50-0D73-0B17-AD3A8A0B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Agregar un filtro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2CFCCF-7DBD-E288-91BC-C82703757551}"/>
              </a:ext>
            </a:extLst>
          </p:cNvPr>
          <p:cNvSpPr txBox="1"/>
          <p:nvPr/>
        </p:nvSpPr>
        <p:spPr>
          <a:xfrm>
            <a:off x="231640" y="673160"/>
            <a:ext cx="16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9976C6D-63E0-91E4-6CD6-1A7D5A5182DA}"/>
              </a:ext>
            </a:extLst>
          </p:cNvPr>
          <p:cNvSpPr/>
          <p:nvPr/>
        </p:nvSpPr>
        <p:spPr>
          <a:xfrm>
            <a:off x="9731006" y="1850579"/>
            <a:ext cx="1342378" cy="870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232A4C6-EFC6-84D6-3039-8A4DE56787FA}"/>
              </a:ext>
            </a:extLst>
          </p:cNvPr>
          <p:cNvSpPr/>
          <p:nvPr/>
        </p:nvSpPr>
        <p:spPr>
          <a:xfrm>
            <a:off x="3014471" y="1526357"/>
            <a:ext cx="396241" cy="369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AC45DEB-0B11-1BC3-B941-C03409F29449}"/>
              </a:ext>
            </a:extLst>
          </p:cNvPr>
          <p:cNvSpPr txBox="1">
            <a:spLocks/>
          </p:cNvSpPr>
          <p:nvPr/>
        </p:nvSpPr>
        <p:spPr>
          <a:xfrm>
            <a:off x="594172" y="834708"/>
            <a:ext cx="3831524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600" dirty="0"/>
              <a:t>Aplicar el filtro a todo el informe y no solo a lo visible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068857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0B1A-9AD1-D390-3343-E312E6D7D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5A6F9-06D4-93BB-9F6B-67ABD219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Tablero final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7AD662-5F82-1AAD-4062-B110A04D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2"/>
          <a:stretch/>
        </p:blipFill>
        <p:spPr>
          <a:xfrm>
            <a:off x="0" y="1014984"/>
            <a:ext cx="12192000" cy="54238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0020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650EC-DA41-A954-D630-9E3214D0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AB608-6A16-128B-5C68-CD609143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4638009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CC15D-E0C7-2995-90D8-478EE06D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7" y="1753773"/>
            <a:ext cx="6460008" cy="2827371"/>
          </a:xfrm>
        </p:spPr>
        <p:txBody>
          <a:bodyPr anchor="t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Calcule una nuevas medidas que permitan analizar las variaciones mensuales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Agregue un gráfico de cascada de la variación mensual por mes fiscal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Agregue una tabla cruzada de mes fiscal según ingresos, ingresos mes anterior.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Incorpore en la tabla el valor porcentual de la variación y agregue un icono para ilustrar el resultado.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AFC8EC-67F2-CD4A-0C3B-4BF4EA98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2694" r="3" b="10164"/>
          <a:stretch/>
        </p:blipFill>
        <p:spPr bwMode="auto">
          <a:xfrm>
            <a:off x="7666038" y="795237"/>
            <a:ext cx="4373720" cy="3544658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B5292B5-447D-7C3C-925C-D418EF4793FC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9FBBD-0CD5-4BBD-FA0D-A2B2B2F52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6855F-A34C-6209-1854-BAD6D945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Ingresos del mes anterior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896B20-5FFC-B793-B040-C5437229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533"/>
          <a:stretch/>
        </p:blipFill>
        <p:spPr>
          <a:xfrm>
            <a:off x="694944" y="1183193"/>
            <a:ext cx="4120219" cy="18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97092A0-0B85-39FA-6DBD-710B7508FD64}"/>
              </a:ext>
            </a:extLst>
          </p:cNvPr>
          <p:cNvSpPr/>
          <p:nvPr/>
        </p:nvSpPr>
        <p:spPr>
          <a:xfrm>
            <a:off x="2724912" y="2368296"/>
            <a:ext cx="1417320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4F463C-B700-9165-4607-842414E8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617" y="1408526"/>
            <a:ext cx="5868219" cy="438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45ECB9-8AD9-F18A-39E7-A0412C08F8C4}"/>
              </a:ext>
            </a:extLst>
          </p:cNvPr>
          <p:cNvSpPr txBox="1"/>
          <p:nvPr/>
        </p:nvSpPr>
        <p:spPr>
          <a:xfrm>
            <a:off x="926584" y="1203512"/>
            <a:ext cx="3261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1EE322-DE4D-C64F-DD5C-DF6CB3A2879E}"/>
              </a:ext>
            </a:extLst>
          </p:cNvPr>
          <p:cNvSpPr txBox="1"/>
          <p:nvPr/>
        </p:nvSpPr>
        <p:spPr>
          <a:xfrm>
            <a:off x="5428804" y="1442965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093783-C3A4-2378-678C-B1B8E0F8295B}"/>
              </a:ext>
            </a:extLst>
          </p:cNvPr>
          <p:cNvSpPr txBox="1"/>
          <p:nvPr/>
        </p:nvSpPr>
        <p:spPr>
          <a:xfrm>
            <a:off x="5428804" y="2186416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DF23C00-73B6-8B5E-C8FF-871DF70AA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617" y="2117791"/>
            <a:ext cx="1624120" cy="52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E2131B7-F11A-8E17-0A1C-1B7A4079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533"/>
          <a:stretch/>
        </p:blipFill>
        <p:spPr>
          <a:xfrm>
            <a:off x="694944" y="3786185"/>
            <a:ext cx="4120219" cy="185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9B6DD83-D516-6CFC-3C88-087B878FB81B}"/>
              </a:ext>
            </a:extLst>
          </p:cNvPr>
          <p:cNvSpPr txBox="1"/>
          <p:nvPr/>
        </p:nvSpPr>
        <p:spPr>
          <a:xfrm>
            <a:off x="926584" y="3940713"/>
            <a:ext cx="3261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4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FFFE5AC-8F4A-19F3-5DA8-443F8A1FA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901" y="4132929"/>
            <a:ext cx="4525006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863A002-6FD8-0053-89CD-DB9745F9100D}"/>
              </a:ext>
            </a:extLst>
          </p:cNvPr>
          <p:cNvSpPr txBox="1"/>
          <p:nvPr/>
        </p:nvSpPr>
        <p:spPr>
          <a:xfrm>
            <a:off x="5211053" y="4934189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777A404-B993-0FFF-86D2-49556B0E68FA}"/>
              </a:ext>
            </a:extLst>
          </p:cNvPr>
          <p:cNvSpPr txBox="1"/>
          <p:nvPr/>
        </p:nvSpPr>
        <p:spPr>
          <a:xfrm>
            <a:off x="9403396" y="4279267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40483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3912-D8A9-033F-611B-2E7B0A32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CF5FE23-189A-B8BF-BB43-709664AF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110"/>
            <a:ext cx="12192000" cy="3981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093C07-B704-493D-F48D-FCE6B2C9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Gráfico de cascada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1979DCA-C7FF-856F-012A-582E960B90E5}"/>
              </a:ext>
            </a:extLst>
          </p:cNvPr>
          <p:cNvSpPr/>
          <p:nvPr/>
        </p:nvSpPr>
        <p:spPr>
          <a:xfrm>
            <a:off x="340593" y="2711674"/>
            <a:ext cx="418359" cy="220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912799-4C05-8A89-BE8A-5E24BEC41EFA}"/>
              </a:ext>
            </a:extLst>
          </p:cNvPr>
          <p:cNvSpPr/>
          <p:nvPr/>
        </p:nvSpPr>
        <p:spPr>
          <a:xfrm>
            <a:off x="9578764" y="2537438"/>
            <a:ext cx="232748" cy="284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1AF1D6-C59F-038D-41A1-3FE2A17B05A4}"/>
              </a:ext>
            </a:extLst>
          </p:cNvPr>
          <p:cNvSpPr/>
          <p:nvPr/>
        </p:nvSpPr>
        <p:spPr>
          <a:xfrm>
            <a:off x="9346016" y="4248038"/>
            <a:ext cx="1325032" cy="117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0641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7EFD8-476F-AA42-2765-7CA1C606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C2EA2EB-4E02-D771-BD95-D9B0B020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0"/>
          <a:stretch/>
        </p:blipFill>
        <p:spPr>
          <a:xfrm>
            <a:off x="469392" y="994670"/>
            <a:ext cx="11356847" cy="496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FABF332-B289-A629-B7E9-D6ED8D2F8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49" y="2508291"/>
            <a:ext cx="2019582" cy="3048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3E8337-BAC8-946E-A2D8-38550BA97AF6}"/>
              </a:ext>
            </a:extLst>
          </p:cNvPr>
          <p:cNvSpPr/>
          <p:nvPr/>
        </p:nvSpPr>
        <p:spPr>
          <a:xfrm>
            <a:off x="5550407" y="4489702"/>
            <a:ext cx="356617" cy="256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7D68CF-61DA-D32D-829E-C3A1ED46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Tabla cruzada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7DDB9F-B6AF-8B0F-DFDC-BAC531174394}"/>
              </a:ext>
            </a:extLst>
          </p:cNvPr>
          <p:cNvSpPr/>
          <p:nvPr/>
        </p:nvSpPr>
        <p:spPr>
          <a:xfrm>
            <a:off x="8225451" y="1508332"/>
            <a:ext cx="52535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7B5F98-C871-DF71-9DD3-79D04639D703}"/>
              </a:ext>
            </a:extLst>
          </p:cNvPr>
          <p:cNvSpPr/>
          <p:nvPr/>
        </p:nvSpPr>
        <p:spPr>
          <a:xfrm>
            <a:off x="9445752" y="1695771"/>
            <a:ext cx="2240280" cy="4119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66644C2-3BFC-9CDD-B288-95B0A80AEF85}"/>
              </a:ext>
            </a:extLst>
          </p:cNvPr>
          <p:cNvSpPr txBox="1"/>
          <p:nvPr/>
        </p:nvSpPr>
        <p:spPr>
          <a:xfrm>
            <a:off x="5171919" y="4356108"/>
            <a:ext cx="3261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AAD567-98BC-7A5E-B149-565338B8AF8B}"/>
              </a:ext>
            </a:extLst>
          </p:cNvPr>
          <p:cNvSpPr txBox="1"/>
          <p:nvPr/>
        </p:nvSpPr>
        <p:spPr>
          <a:xfrm>
            <a:off x="10704892" y="1363050"/>
            <a:ext cx="28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D3B4380-80B4-8DB1-721B-CCC69108E717}"/>
              </a:ext>
            </a:extLst>
          </p:cNvPr>
          <p:cNvSpPr txBox="1"/>
          <p:nvPr/>
        </p:nvSpPr>
        <p:spPr>
          <a:xfrm>
            <a:off x="7976367" y="1547716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8C2F442-D1C6-10DB-6C4F-8B0D21CD223B}"/>
              </a:ext>
            </a:extLst>
          </p:cNvPr>
          <p:cNvCxnSpPr/>
          <p:nvPr/>
        </p:nvCxnSpPr>
        <p:spPr>
          <a:xfrm flipH="1">
            <a:off x="7984016" y="1877664"/>
            <a:ext cx="375818" cy="2478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D83BA98-B024-C97E-953B-6A3B67A08A6E}"/>
              </a:ext>
            </a:extLst>
          </p:cNvPr>
          <p:cNvSpPr/>
          <p:nvPr/>
        </p:nvSpPr>
        <p:spPr>
          <a:xfrm>
            <a:off x="8655354" y="4745735"/>
            <a:ext cx="6501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7A7432C-E361-0EFF-8F37-5BD708064DB0}"/>
              </a:ext>
            </a:extLst>
          </p:cNvPr>
          <p:cNvSpPr txBox="1"/>
          <p:nvPr/>
        </p:nvSpPr>
        <p:spPr>
          <a:xfrm>
            <a:off x="8486174" y="4318347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6888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B6447-5983-AF1D-8EA2-151A4B835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87D97B5-9A0C-6A0B-A9E8-F4001A4F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73" y="4283978"/>
            <a:ext cx="6281256" cy="2227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6017F6-2704-E789-E822-3F535277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837"/>
            <a:ext cx="5468113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FBB571-C7D4-A748-36C9-17F0717E9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632" y="613702"/>
            <a:ext cx="8617037" cy="3197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E683FBC-A8D3-EDE6-455F-833D209EEE1B}"/>
              </a:ext>
            </a:extLst>
          </p:cNvPr>
          <p:cNvSpPr/>
          <p:nvPr/>
        </p:nvSpPr>
        <p:spPr>
          <a:xfrm>
            <a:off x="8502514" y="1125908"/>
            <a:ext cx="862246" cy="256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C21460-EF9D-83E2-1C2C-E91A8BB0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Variación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31C7A2-ADD1-AE06-7946-528FA727322A}"/>
              </a:ext>
            </a:extLst>
          </p:cNvPr>
          <p:cNvSpPr/>
          <p:nvPr/>
        </p:nvSpPr>
        <p:spPr>
          <a:xfrm>
            <a:off x="2471378" y="4651535"/>
            <a:ext cx="2090135" cy="59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FBE771-24D7-A90F-48D6-EECAE233A3D3}"/>
              </a:ext>
            </a:extLst>
          </p:cNvPr>
          <p:cNvSpPr txBox="1"/>
          <p:nvPr/>
        </p:nvSpPr>
        <p:spPr>
          <a:xfrm>
            <a:off x="8098007" y="1139421"/>
            <a:ext cx="32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  <a:endParaRPr lang="es-CO" sz="1200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32EB04-A724-041F-53D4-454390015310}"/>
              </a:ext>
            </a:extLst>
          </p:cNvPr>
          <p:cNvSpPr txBox="1"/>
          <p:nvPr/>
        </p:nvSpPr>
        <p:spPr>
          <a:xfrm>
            <a:off x="746110" y="5461499"/>
            <a:ext cx="286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021106-06CA-B931-A1CC-422C060FED99}"/>
              </a:ext>
            </a:extLst>
          </p:cNvPr>
          <p:cNvSpPr txBox="1"/>
          <p:nvPr/>
        </p:nvSpPr>
        <p:spPr>
          <a:xfrm>
            <a:off x="2084583" y="4651535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4E9BA68-6C61-E892-C1CF-A8BBAD82E463}"/>
              </a:ext>
            </a:extLst>
          </p:cNvPr>
          <p:cNvSpPr/>
          <p:nvPr/>
        </p:nvSpPr>
        <p:spPr>
          <a:xfrm>
            <a:off x="1099362" y="5451140"/>
            <a:ext cx="43016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CF86B-5401-FD51-B66F-07EA4865DC2C}"/>
              </a:ext>
            </a:extLst>
          </p:cNvPr>
          <p:cNvSpPr txBox="1"/>
          <p:nvPr/>
        </p:nvSpPr>
        <p:spPr>
          <a:xfrm>
            <a:off x="9548492" y="5830831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0E5BEC-9B76-78DA-6808-F655A77B5912}"/>
              </a:ext>
            </a:extLst>
          </p:cNvPr>
          <p:cNvCxnSpPr/>
          <p:nvPr/>
        </p:nvCxnSpPr>
        <p:spPr>
          <a:xfrm flipH="1" flipV="1">
            <a:off x="10716768" y="6244298"/>
            <a:ext cx="301752" cy="119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937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0BEF7-4563-C03A-D28E-CDDEBA22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C3F1E62B-C1CB-FA18-1C9B-BD85DF1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83" y="1948250"/>
            <a:ext cx="5909835" cy="40953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881F2D-D154-ABFC-540D-303B9D2F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90"/>
          <a:stretch/>
        </p:blipFill>
        <p:spPr>
          <a:xfrm>
            <a:off x="137296" y="652840"/>
            <a:ext cx="5345152" cy="4406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B34EE10-0F73-FAE8-8B46-99ED5EFE565B}"/>
              </a:ext>
            </a:extLst>
          </p:cNvPr>
          <p:cNvSpPr/>
          <p:nvPr/>
        </p:nvSpPr>
        <p:spPr>
          <a:xfrm>
            <a:off x="4411600" y="906742"/>
            <a:ext cx="547994" cy="485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53E93A-0C2E-411D-1348-6AEC3940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25"/>
            <a:ext cx="8917401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Iconos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6C4E4A-3A72-CCA0-8519-1794001D8801}"/>
              </a:ext>
            </a:extLst>
          </p:cNvPr>
          <p:cNvSpPr/>
          <p:nvPr/>
        </p:nvSpPr>
        <p:spPr>
          <a:xfrm>
            <a:off x="4104225" y="2606840"/>
            <a:ext cx="1248561" cy="41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84A91A-E945-2F69-C4E5-5023D6534DB3}"/>
              </a:ext>
            </a:extLst>
          </p:cNvPr>
          <p:cNvSpPr txBox="1"/>
          <p:nvPr/>
        </p:nvSpPr>
        <p:spPr>
          <a:xfrm>
            <a:off x="3941153" y="652840"/>
            <a:ext cx="32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  <a:endParaRPr lang="es-CO" sz="1200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EC153A-DE6C-32EB-5534-C0E9BF04294C}"/>
              </a:ext>
            </a:extLst>
          </p:cNvPr>
          <p:cNvSpPr txBox="1"/>
          <p:nvPr/>
        </p:nvSpPr>
        <p:spPr>
          <a:xfrm>
            <a:off x="5483653" y="1880024"/>
            <a:ext cx="286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57E6A2-83A0-FA8C-1A24-A8053D5DF330}"/>
              </a:ext>
            </a:extLst>
          </p:cNvPr>
          <p:cNvSpPr txBox="1"/>
          <p:nvPr/>
        </p:nvSpPr>
        <p:spPr>
          <a:xfrm>
            <a:off x="5517874" y="2606840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A22DF2-D59D-D396-5C6A-E03F6E24B8B7}"/>
              </a:ext>
            </a:extLst>
          </p:cNvPr>
          <p:cNvSpPr/>
          <p:nvPr/>
        </p:nvSpPr>
        <p:spPr>
          <a:xfrm>
            <a:off x="4104225" y="1929976"/>
            <a:ext cx="1111401" cy="319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4B13D8E-5F8A-9427-7E39-23CF7FCCFD9A}"/>
              </a:ext>
            </a:extLst>
          </p:cNvPr>
          <p:cNvSpPr txBox="1"/>
          <p:nvPr/>
        </p:nvSpPr>
        <p:spPr>
          <a:xfrm>
            <a:off x="5518667" y="4130493"/>
            <a:ext cx="2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6CC7CF-2971-B599-FD6A-D43522E911CE}"/>
              </a:ext>
            </a:extLst>
          </p:cNvPr>
          <p:cNvCxnSpPr>
            <a:cxnSpLocks/>
          </p:cNvCxnSpPr>
          <p:nvPr/>
        </p:nvCxnSpPr>
        <p:spPr>
          <a:xfrm flipH="1">
            <a:off x="4808718" y="1510692"/>
            <a:ext cx="855415" cy="18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C310A6-5411-0177-52D8-F8DA9512B037}"/>
              </a:ext>
            </a:extLst>
          </p:cNvPr>
          <p:cNvSpPr txBox="1"/>
          <p:nvPr/>
        </p:nvSpPr>
        <p:spPr>
          <a:xfrm>
            <a:off x="5626751" y="1326026"/>
            <a:ext cx="2297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Formato condicional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939E1E0-20D3-3851-8EBF-6005F911886E}"/>
              </a:ext>
            </a:extLst>
          </p:cNvPr>
          <p:cNvSpPr/>
          <p:nvPr/>
        </p:nvSpPr>
        <p:spPr>
          <a:xfrm>
            <a:off x="4061316" y="4130492"/>
            <a:ext cx="1291470" cy="52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45482A-BA46-EA36-1D1B-05DAA7D27D86}"/>
              </a:ext>
            </a:extLst>
          </p:cNvPr>
          <p:cNvSpPr/>
          <p:nvPr/>
        </p:nvSpPr>
        <p:spPr>
          <a:xfrm>
            <a:off x="9743025" y="3429000"/>
            <a:ext cx="1943007" cy="566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8B5EB4-F843-E738-04F4-FB97163561AC}"/>
              </a:ext>
            </a:extLst>
          </p:cNvPr>
          <p:cNvSpPr txBox="1"/>
          <p:nvPr/>
        </p:nvSpPr>
        <p:spPr>
          <a:xfrm>
            <a:off x="11782488" y="3527798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4152327-06CD-4B92-FF81-A36F9F5E5BAE}"/>
              </a:ext>
            </a:extLst>
          </p:cNvPr>
          <p:cNvSpPr txBox="1"/>
          <p:nvPr/>
        </p:nvSpPr>
        <p:spPr>
          <a:xfrm>
            <a:off x="10605652" y="4431888"/>
            <a:ext cx="2177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93824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92E9-CF18-5B3B-219C-D88C7C32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BF6D1-2B64-D13D-1004-0D35B14D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51" y="425705"/>
            <a:ext cx="8039577" cy="739065"/>
          </a:xfrm>
        </p:spPr>
        <p:txBody>
          <a:bodyPr anchor="b">
            <a:noAutofit/>
          </a:bodyPr>
          <a:lstStyle/>
          <a:p>
            <a:r>
              <a:rPr lang="es-CO" sz="4800" b="1" dirty="0"/>
              <a:t>Ejercicio: Publicar o compartir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7666A-CB44-0C83-6DEC-957D07FBF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7" y="1753773"/>
            <a:ext cx="6460008" cy="2827371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600" dirty="0"/>
              <a:t>Compartir el archivo PBIX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Exportar en </a:t>
            </a:r>
            <a:r>
              <a:rPr lang="es-CO" sz="2600" dirty="0" err="1"/>
              <a:t>pdf</a:t>
            </a:r>
            <a:r>
              <a:rPr lang="es-CO" sz="26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600" dirty="0"/>
              <a:t>Publicar en el servidor de </a:t>
            </a:r>
            <a:r>
              <a:rPr lang="es-CO" sz="2600" dirty="0" err="1"/>
              <a:t>Power</a:t>
            </a:r>
            <a:r>
              <a:rPr lang="es-CO" sz="2600" dirty="0"/>
              <a:t> BI.</a:t>
            </a:r>
          </a:p>
          <a:p>
            <a:pPr marL="457200" lvl="1" indent="0">
              <a:buNone/>
            </a:pPr>
            <a:endParaRPr lang="es-CO" sz="2600" dirty="0"/>
          </a:p>
          <a:p>
            <a:pPr marL="0" indent="0">
              <a:buNone/>
            </a:pPr>
            <a:endParaRPr lang="es-CO" sz="2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B064E3-CC8B-D615-F8D2-E315199504EC}"/>
              </a:ext>
            </a:extLst>
          </p:cNvPr>
          <p:cNvSpPr txBox="1"/>
          <p:nvPr/>
        </p:nvSpPr>
        <p:spPr>
          <a:xfrm>
            <a:off x="4799873" y="5529942"/>
            <a:ext cx="172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 Video</a:t>
            </a:r>
            <a:endParaRPr lang="es-CO" sz="2800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23D0C0-7575-2BA1-F8DC-8521EADF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54" y="1636632"/>
            <a:ext cx="3200400" cy="27707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937BF95-174D-3D6B-5FA8-80DBB3F4AAE1}"/>
              </a:ext>
            </a:extLst>
          </p:cNvPr>
          <p:cNvCxnSpPr/>
          <p:nvPr/>
        </p:nvCxnSpPr>
        <p:spPr>
          <a:xfrm>
            <a:off x="3611880" y="2368296"/>
            <a:ext cx="4398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C12473-D259-9CC8-4A57-C2F8FA6BFA8B}"/>
              </a:ext>
            </a:extLst>
          </p:cNvPr>
          <p:cNvSpPr txBox="1"/>
          <p:nvPr/>
        </p:nvSpPr>
        <p:spPr>
          <a:xfrm>
            <a:off x="8546408" y="1216035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pierde la interacción</a:t>
            </a:r>
          </a:p>
        </p:txBody>
      </p:sp>
    </p:spTree>
    <p:extLst>
      <p:ext uri="{BB962C8B-B14F-4D97-AF65-F5344CB8AC3E}">
        <p14:creationId xmlns:p14="http://schemas.microsoft.com/office/powerpoint/2010/main" val="961438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EA5CF-B8C5-6C71-FBA9-2E54DC9D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F8AB-6728-35F7-2F82-92F101BE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11" y="188948"/>
            <a:ext cx="11755089" cy="739065"/>
          </a:xfrm>
        </p:spPr>
        <p:txBody>
          <a:bodyPr anchor="b">
            <a:noAutofit/>
          </a:bodyPr>
          <a:lstStyle/>
          <a:p>
            <a:r>
              <a:rPr lang="es-MX" sz="4800" b="1" dirty="0"/>
              <a:t>PROYECTO: TABLERO POWER BI</a:t>
            </a:r>
            <a:endParaRPr lang="es-CO" sz="4800" b="1" dirty="0"/>
          </a:p>
        </p:txBody>
      </p:sp>
      <p:sp>
        <p:nvSpPr>
          <p:cNvPr id="8" name="8 CuadroTexto">
            <a:extLst>
              <a:ext uri="{FF2B5EF4-FFF2-40B4-BE49-F238E27FC236}">
                <a16:creationId xmlns:a16="http://schemas.microsoft.com/office/drawing/2014/main" id="{243685F4-3471-EA85-2743-59231CFCA710}"/>
              </a:ext>
            </a:extLst>
          </p:cNvPr>
          <p:cNvSpPr txBox="1"/>
          <p:nvPr/>
        </p:nvSpPr>
        <p:spPr>
          <a:xfrm>
            <a:off x="218455" y="1151453"/>
            <a:ext cx="1175508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s-MX" sz="2000" b="1" dirty="0"/>
              <a:t> VALOR: </a:t>
            </a:r>
            <a:r>
              <a:rPr lang="es-MX" sz="2000" dirty="0"/>
              <a:t>30%</a:t>
            </a:r>
            <a:r>
              <a:rPr lang="es-MX" sz="2000" b="1" dirty="0"/>
              <a:t>  </a:t>
            </a:r>
          </a:p>
          <a:p>
            <a:pPr lvl="1">
              <a:buFont typeface="Arial" pitchFamily="34" charset="0"/>
              <a:buChar char="•"/>
            </a:pPr>
            <a:r>
              <a:rPr lang="es-MX" sz="2000" b="1" dirty="0"/>
              <a:t> FECHA DE ENTREGA MÁXIMA: </a:t>
            </a:r>
            <a:r>
              <a:rPr lang="es-MX" sz="2000" dirty="0"/>
              <a:t>Próximo Jueves 6 de febrero antes de las 11:59 p.m.</a:t>
            </a:r>
          </a:p>
          <a:p>
            <a:pPr lvl="1">
              <a:buFont typeface="Arial" pitchFamily="34" charset="0"/>
              <a:buChar char="•"/>
            </a:pPr>
            <a:r>
              <a:rPr lang="es-MX" sz="2000" b="1" dirty="0"/>
              <a:t>  FORMA DE ENTREGA: </a:t>
            </a:r>
            <a:r>
              <a:rPr lang="es-MX" sz="2000" dirty="0"/>
              <a:t>Correo </a:t>
            </a:r>
            <a:r>
              <a:rPr lang="es-MX" sz="2000" dirty="0">
                <a:hlinkClick r:id="rId2"/>
              </a:rPr>
              <a:t>j.babativamarquez@uniandes.edu.co</a:t>
            </a:r>
            <a:endParaRPr lang="es-MX" sz="2000" dirty="0"/>
          </a:p>
          <a:p>
            <a:pPr lvl="1">
              <a:buFont typeface="Arial" pitchFamily="34" charset="0"/>
              <a:buChar char="•"/>
            </a:pPr>
            <a:r>
              <a:rPr lang="es-MX" sz="2000" b="1" dirty="0"/>
              <a:t>  ENTREGAR</a:t>
            </a:r>
            <a:r>
              <a:rPr lang="es-MX" sz="2000" dirty="0"/>
              <a:t>: Archivo .</a:t>
            </a:r>
            <a:r>
              <a:rPr lang="es-MX" sz="2000" dirty="0" err="1"/>
              <a:t>Pbix</a:t>
            </a:r>
            <a:endParaRPr lang="es-MX" sz="2000" dirty="0"/>
          </a:p>
          <a:p>
            <a:pPr lvl="1">
              <a:buFont typeface="Arial" pitchFamily="34" charset="0"/>
              <a:buChar char="•"/>
            </a:pPr>
            <a:endParaRPr lang="es-MX" sz="1700" b="1" dirty="0"/>
          </a:p>
          <a:p>
            <a:r>
              <a:rPr lang="es-MX" sz="2500" b="1" dirty="0"/>
              <a:t>BRIEF:</a:t>
            </a:r>
          </a:p>
          <a:p>
            <a:endParaRPr lang="es-MX" sz="2000" b="1" dirty="0"/>
          </a:p>
          <a:p>
            <a:r>
              <a:rPr lang="es-MX" sz="2000" b="1" dirty="0"/>
              <a:t>Objetivo: </a:t>
            </a:r>
            <a:r>
              <a:rPr lang="es-MX" sz="2000" dirty="0"/>
              <a:t>Realizar un tablero en </a:t>
            </a:r>
            <a:r>
              <a:rPr lang="es-MX" sz="2000" dirty="0" err="1"/>
              <a:t>Power</a:t>
            </a:r>
            <a:r>
              <a:rPr lang="es-MX" sz="2000" dirty="0"/>
              <a:t> BI.</a:t>
            </a:r>
          </a:p>
          <a:p>
            <a:r>
              <a:rPr lang="es-MX" sz="2000" b="1" dirty="0"/>
              <a:t>Base de datos: </a:t>
            </a:r>
            <a:r>
              <a:rPr lang="es-MX" sz="2000" dirty="0"/>
              <a:t>Elegida por el estudiante</a:t>
            </a:r>
          </a:p>
          <a:p>
            <a:r>
              <a:rPr lang="es-MX" sz="2000" b="1" dirty="0"/>
              <a:t>Cantidad de tablas</a:t>
            </a:r>
            <a:r>
              <a:rPr lang="es-MX" sz="2000" dirty="0"/>
              <a:t>: Al menos 1.</a:t>
            </a:r>
          </a:p>
          <a:p>
            <a:r>
              <a:rPr lang="es-MX" sz="2000" b="1" dirty="0"/>
              <a:t>Forma de presentación</a:t>
            </a:r>
            <a:r>
              <a:rPr lang="es-MX" sz="2000" dirty="0"/>
              <a:t>: Individual.</a:t>
            </a:r>
          </a:p>
          <a:p>
            <a:r>
              <a:rPr lang="es-MX" sz="2000" b="1" dirty="0"/>
              <a:t>Resultados esperados</a:t>
            </a:r>
            <a:r>
              <a:rPr lang="es-MX" sz="2000" dirty="0"/>
              <a:t>: Tablero interactivo, </a:t>
            </a:r>
            <a:r>
              <a:rPr lang="es-CO" sz="2000" dirty="0"/>
              <a:t>al menos 4 visualizaciones diferentes</a:t>
            </a:r>
            <a:r>
              <a:rPr lang="es-MX" sz="2000" dirty="0"/>
              <a:t>, Logos, al menos un filtro.</a:t>
            </a:r>
          </a:p>
          <a:p>
            <a:endParaRPr lang="es-MX" sz="1400" dirty="0"/>
          </a:p>
          <a:p>
            <a:r>
              <a:rPr lang="es-MX" sz="1400" dirty="0"/>
              <a:t>*La estética y forma de presentación tienen una ponderación en la nota</a:t>
            </a:r>
          </a:p>
        </p:txBody>
      </p:sp>
    </p:spTree>
    <p:extLst>
      <p:ext uri="{BB962C8B-B14F-4D97-AF65-F5344CB8AC3E}">
        <p14:creationId xmlns:p14="http://schemas.microsoft.com/office/powerpoint/2010/main" val="24815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30442-2506-8A41-B59F-0B51B2246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8ED54-B8F5-C487-539B-C554454C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5" y="3429000"/>
            <a:ext cx="10515600" cy="1325563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chemeClr val="bg1"/>
                </a:solidFill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30155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0694B-B27E-9E3E-A496-AF5D5709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9CC91-B181-8CD2-BF42-AEBFE09A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Ejemplos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62AB2F-F191-BD6E-2189-1148BEA2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6255936" cy="2572204"/>
          </a:xfrm>
        </p:spPr>
        <p:txBody>
          <a:bodyPr>
            <a:normAutofit/>
          </a:bodyPr>
          <a:lstStyle/>
          <a:p>
            <a:pPr marL="687388" indent="-342900"/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prospectiva</a:t>
            </a:r>
            <a:endParaRPr lang="en-US" dirty="0"/>
          </a:p>
          <a:p>
            <a:pPr marL="687388" indent="-342900"/>
            <a:r>
              <a:rPr lang="en-US" dirty="0" err="1"/>
              <a:t>Inversión</a:t>
            </a:r>
            <a:r>
              <a:rPr lang="en-US" dirty="0"/>
              <a:t> y </a:t>
            </a:r>
            <a:r>
              <a:rPr lang="en-US" dirty="0" err="1"/>
              <a:t>activos</a:t>
            </a:r>
            <a:endParaRPr lang="en-US" dirty="0"/>
          </a:p>
          <a:p>
            <a:pPr marL="687388" indent="-342900"/>
            <a:r>
              <a:rPr lang="en-US" dirty="0" err="1"/>
              <a:t>Clima</a:t>
            </a:r>
            <a:r>
              <a:rPr lang="en-US" dirty="0"/>
              <a:t> escolar</a:t>
            </a:r>
          </a:p>
          <a:p>
            <a:pPr marL="687388" indent="-342900"/>
            <a:r>
              <a:rPr lang="en-US" dirty="0"/>
              <a:t>HSE</a:t>
            </a: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D6831804-D366-97CA-0EBF-0282DE4B0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0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8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6220</TotalTime>
  <Words>1573</Words>
  <Application>Microsoft Office PowerPoint</Application>
  <PresentationFormat>Panorámica</PresentationFormat>
  <Paragraphs>304</Paragraphs>
  <Slides>79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Aptos</vt:lpstr>
      <vt:lpstr>Aptos Display</vt:lpstr>
      <vt:lpstr>Arial</vt:lpstr>
      <vt:lpstr>Tema de Office</vt:lpstr>
      <vt:lpstr>Microsoft Power BI </vt:lpstr>
      <vt:lpstr>Power BI</vt:lpstr>
      <vt:lpstr>Flujo de trabajo</vt:lpstr>
      <vt:lpstr>Cargue de los datos</vt:lpstr>
      <vt:lpstr>Modelo</vt:lpstr>
      <vt:lpstr>Panel de visualización</vt:lpstr>
      <vt:lpstr>Publicar y compartir</vt:lpstr>
      <vt:lpstr>Ejemplos</vt:lpstr>
      <vt:lpstr>Ejemplos</vt:lpstr>
      <vt:lpstr>Aplicación en clase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Tablas de datos</vt:lpstr>
      <vt:lpstr>Tablas de datos</vt:lpstr>
      <vt:lpstr>Tablas de datos</vt:lpstr>
      <vt:lpstr>Tablas de datos</vt:lpstr>
      <vt:lpstr>Tablas de datos</vt:lpstr>
      <vt:lpstr>Presentación de PowerPoint</vt:lpstr>
      <vt:lpstr>Ejercicio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</vt:lpstr>
      <vt:lpstr>Pasos</vt:lpstr>
      <vt:lpstr>Creación de la tabla</vt:lpstr>
      <vt:lpstr>Creación de la tabla</vt:lpstr>
      <vt:lpstr>Formato de la fecha</vt:lpstr>
      <vt:lpstr>Creación de las columnas de año</vt:lpstr>
      <vt:lpstr>Variables de año y mes</vt:lpstr>
      <vt:lpstr>Relación entre tablas</vt:lpstr>
      <vt:lpstr>Ejercicio</vt:lpstr>
      <vt:lpstr>Construcción de variables</vt:lpstr>
      <vt:lpstr>Visualización</vt:lpstr>
      <vt:lpstr>Ejercicio en casa</vt:lpstr>
      <vt:lpstr>Ejercicio</vt:lpstr>
      <vt:lpstr>Marca corporativa</vt:lpstr>
      <vt:lpstr>Temas predefinidos</vt:lpstr>
      <vt:lpstr>Nueva hoja</vt:lpstr>
      <vt:lpstr>Construcción de métricas</vt:lpstr>
      <vt:lpstr>Ejercicio</vt:lpstr>
      <vt:lpstr>Visualización de las métricas</vt:lpstr>
      <vt:lpstr>Visualización de las métricas</vt:lpstr>
      <vt:lpstr>Visualizaciones adicionales</vt:lpstr>
      <vt:lpstr>Gráfico</vt:lpstr>
      <vt:lpstr>Ejercicio</vt:lpstr>
      <vt:lpstr>Ingresos por categoría</vt:lpstr>
      <vt:lpstr>Fecha fiscal jerárquica</vt:lpstr>
      <vt:lpstr>Agregar un filtro</vt:lpstr>
      <vt:lpstr>Agregar un filtro</vt:lpstr>
      <vt:lpstr>Tablero final</vt:lpstr>
      <vt:lpstr>Ejercicio</vt:lpstr>
      <vt:lpstr>Ingresos del mes anterior</vt:lpstr>
      <vt:lpstr>Gráfico de cascada</vt:lpstr>
      <vt:lpstr>Tabla cruzada</vt:lpstr>
      <vt:lpstr>Variación</vt:lpstr>
      <vt:lpstr>Iconos</vt:lpstr>
      <vt:lpstr>Ejercicio: Publicar o compartir</vt:lpstr>
      <vt:lpstr>PROYECTO: TABLERO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jgbabativam@usal.es</dc:creator>
  <cp:lastModifiedBy>jgbabativam@usal.es</cp:lastModifiedBy>
  <cp:revision>36</cp:revision>
  <dcterms:created xsi:type="dcterms:W3CDTF">2025-01-21T02:29:04Z</dcterms:created>
  <dcterms:modified xsi:type="dcterms:W3CDTF">2025-01-29T02:01:39Z</dcterms:modified>
</cp:coreProperties>
</file>